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51"/>
  </p:notesMasterIdLst>
  <p:sldIdLst>
    <p:sldId id="256" r:id="rId2"/>
    <p:sldId id="258" r:id="rId3"/>
    <p:sldId id="304" r:id="rId4"/>
    <p:sldId id="297" r:id="rId5"/>
    <p:sldId id="257" r:id="rId6"/>
    <p:sldId id="317" r:id="rId7"/>
    <p:sldId id="318" r:id="rId8"/>
    <p:sldId id="319" r:id="rId9"/>
    <p:sldId id="320" r:id="rId10"/>
    <p:sldId id="321" r:id="rId11"/>
    <p:sldId id="323" r:id="rId12"/>
    <p:sldId id="324" r:id="rId13"/>
    <p:sldId id="325" r:id="rId14"/>
    <p:sldId id="330" r:id="rId15"/>
    <p:sldId id="331" r:id="rId16"/>
    <p:sldId id="327" r:id="rId17"/>
    <p:sldId id="298" r:id="rId18"/>
    <p:sldId id="329" r:id="rId19"/>
    <p:sldId id="328" r:id="rId20"/>
    <p:sldId id="332" r:id="rId21"/>
    <p:sldId id="333" r:id="rId22"/>
    <p:sldId id="334" r:id="rId23"/>
    <p:sldId id="335" r:id="rId24"/>
    <p:sldId id="299" r:id="rId25"/>
    <p:sldId id="300" r:id="rId26"/>
    <p:sldId id="337" r:id="rId27"/>
    <p:sldId id="338" r:id="rId28"/>
    <p:sldId id="281" r:id="rId29"/>
    <p:sldId id="294" r:id="rId30"/>
    <p:sldId id="353" r:id="rId31"/>
    <p:sldId id="352" r:id="rId32"/>
    <p:sldId id="283" r:id="rId33"/>
    <p:sldId id="273" r:id="rId34"/>
    <p:sldId id="278" r:id="rId35"/>
    <p:sldId id="274" r:id="rId36"/>
    <p:sldId id="275" r:id="rId37"/>
    <p:sldId id="276" r:id="rId38"/>
    <p:sldId id="277" r:id="rId39"/>
    <p:sldId id="279" r:id="rId40"/>
    <p:sldId id="28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50" r:id="rId5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67563" autoAdjust="0"/>
  </p:normalViewPr>
  <p:slideViewPr>
    <p:cSldViewPr>
      <p:cViewPr varScale="1">
        <p:scale>
          <a:sx n="48" d="100"/>
          <a:sy n="48" d="100"/>
        </p:scale>
        <p:origin x="-2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5AB2C-BD94-42FA-A78D-7AE474E3455D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85BB4-3B98-495D-8407-936EC75BB75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32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37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85BB4-3B98-495D-8407-936EC75BB750}" type="slidenum">
              <a:rPr lang="hr-HR" smtClean="0"/>
              <a:pPr/>
              <a:t>49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D9B72B-24B8-4FE5-820A-75E36EC0BEA5}" type="datetimeFigureOut">
              <a:rPr lang="hr-HR" smtClean="0"/>
              <a:pPr/>
              <a:t>23.5.2016.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1CA472-2A9B-4557-8E6B-B9AD9D3A32F3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ERASMUS + KA1 opće obrazovanje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429000"/>
            <a:ext cx="6400800" cy="1944216"/>
          </a:xfrm>
        </p:spPr>
        <p:txBody>
          <a:bodyPr>
            <a:normAutofit/>
          </a:bodyPr>
          <a:lstStyle/>
          <a:p>
            <a:r>
              <a:rPr lang="hr-HR" dirty="0" smtClean="0"/>
              <a:t>JOB SHADOWING U SREDNJOJ ŠKOLI ORIANI- MAZZINI, MILANO, ITALIJA 14.3.2016. – 18.3.2016.</a:t>
            </a:r>
            <a:endParaRPr lang="hr-HR" dirty="0"/>
          </a:p>
        </p:txBody>
      </p:sp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80792" cy="1512168"/>
          </a:xfrm>
          <a:prstGeom prst="rect">
            <a:avLst/>
          </a:prstGeom>
          <a:noFill/>
        </p:spPr>
      </p:pic>
      <p:pic>
        <p:nvPicPr>
          <p:cNvPr id="6" name="Picture 4" descr="Return to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575" y="5085184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882047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ORIANI-MAZZINI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hr-HR" sz="2800" dirty="0" smtClean="0"/>
              <a:t>Strukovni kurikulum  nudi:</a:t>
            </a:r>
          </a:p>
          <a:p>
            <a:pPr>
              <a:buNone/>
            </a:pPr>
            <a:r>
              <a:rPr lang="hr-HR" sz="2800" dirty="0" smtClean="0"/>
              <a:t>Inovativnu školu</a:t>
            </a:r>
          </a:p>
          <a:p>
            <a:pPr>
              <a:buNone/>
            </a:pPr>
            <a:r>
              <a:rPr lang="hr-HR" sz="2800" dirty="0" smtClean="0"/>
              <a:t>Nove kompetencije za poslove</a:t>
            </a:r>
          </a:p>
          <a:p>
            <a:pPr>
              <a:buNone/>
            </a:pPr>
            <a:r>
              <a:rPr lang="hr-HR" sz="2800" dirty="0" smtClean="0"/>
              <a:t>Povezanost škole i tržište rada</a:t>
            </a:r>
          </a:p>
          <a:p>
            <a:pPr>
              <a:buNone/>
            </a:pPr>
            <a:r>
              <a:rPr lang="hr-HR" sz="2800" dirty="0" smtClean="0"/>
              <a:t>Praksa u institucijama, hotelima..</a:t>
            </a:r>
          </a:p>
          <a:p>
            <a:pPr>
              <a:buNone/>
            </a:pPr>
            <a:r>
              <a:rPr lang="hr-HR" sz="2800" dirty="0" smtClean="0"/>
              <a:t>Posjeti tvrtkama,  radionicama...</a:t>
            </a:r>
          </a:p>
          <a:p>
            <a:pPr>
              <a:buNone/>
            </a:pPr>
            <a:r>
              <a:rPr lang="hr-HR" sz="2800" dirty="0" smtClean="0"/>
              <a:t>Tečajevi...</a:t>
            </a:r>
          </a:p>
          <a:p>
            <a:pPr>
              <a:buNone/>
            </a:pPr>
            <a:r>
              <a:rPr lang="hr-HR" sz="2800" dirty="0" smtClean="0"/>
              <a:t>(primjer osposobljavanja starijih osoba u zajednici za internet bankarstvo- vode učenici s nastavnicima</a:t>
            </a:r>
          </a:p>
          <a:p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2276872"/>
            <a:ext cx="3384376" cy="1008112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3573016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Tečaj o internet bankarstvu za starije polaznike</a:t>
            </a:r>
            <a:endParaRPr lang="hr-HR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25832" y="1935163"/>
            <a:ext cx="389233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smtClean="0"/>
              <a:t>Prezentacija o odrađenoj praksi  na engleskom jeziku</a:t>
            </a:r>
            <a:endParaRPr lang="hr-HR" sz="4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0104" y="1920875"/>
            <a:ext cx="401279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4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ORGANIZACIJA NASTAVE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Viale Liguria ogranak ima oko 200 učenika (21 s posebnim potrebama)</a:t>
            </a:r>
          </a:p>
          <a:p>
            <a:r>
              <a:rPr lang="hr-HR" dirty="0" smtClean="0"/>
              <a:t>45 profesora (plus 11 profesora za rad s djecom s pp)</a:t>
            </a:r>
          </a:p>
          <a:p>
            <a:r>
              <a:rPr lang="hr-HR" dirty="0" smtClean="0"/>
              <a:t>Svaki profesor ima satnicu od 18 sati tjedno.</a:t>
            </a:r>
          </a:p>
          <a:p>
            <a:r>
              <a:rPr lang="hr-HR" dirty="0" smtClean="0"/>
              <a:t>Učenici imaju 6 sati dnevno 6 dana u tjednu.</a:t>
            </a:r>
          </a:p>
          <a:p>
            <a:r>
              <a:rPr lang="hr-HR" dirty="0" smtClean="0"/>
              <a:t>Radi se i subotom. Profesori koji rade subotom imaju slobodan neki drugi dan u tjednu.</a:t>
            </a:r>
          </a:p>
          <a:p>
            <a:r>
              <a:rPr lang="hr-HR" dirty="0" smtClean="0"/>
              <a:t>Školski sat traje 60 min. Dva odmora dnevno po 10 min.</a:t>
            </a:r>
          </a:p>
          <a:p>
            <a:r>
              <a:rPr lang="hr-HR" dirty="0" smtClean="0"/>
              <a:t>Učionička nastava</a:t>
            </a:r>
          </a:p>
          <a:p>
            <a:r>
              <a:rPr lang="hr-HR" dirty="0" smtClean="0"/>
              <a:t>Sjednice svakog utorka </a:t>
            </a:r>
          </a:p>
          <a:p>
            <a:r>
              <a:rPr lang="hr-HR" dirty="0" smtClean="0"/>
              <a:t>Simulacija završnog ispita/ državne mature (tri puta godišnje)</a:t>
            </a:r>
          </a:p>
          <a:p>
            <a:endParaRPr lang="hr-HR" dirty="0"/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0"/>
            <a:ext cx="3400425" cy="1052736"/>
          </a:xfrm>
          <a:prstGeom prst="rect">
            <a:avLst/>
          </a:prstGeom>
          <a:noFill/>
        </p:spPr>
      </p:pic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2736304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DNEVNA SATNICA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1. 8.10 – 9.10</a:t>
            </a:r>
          </a:p>
          <a:p>
            <a:pPr>
              <a:buNone/>
            </a:pPr>
            <a:r>
              <a:rPr lang="hr-HR" dirty="0" smtClean="0"/>
              <a:t>     2. 9.10 – 10.05</a:t>
            </a:r>
          </a:p>
          <a:p>
            <a:pPr>
              <a:buNone/>
            </a:pPr>
            <a:r>
              <a:rPr lang="hr-HR" dirty="0" smtClean="0"/>
              <a:t>    </a:t>
            </a:r>
            <a:r>
              <a:rPr lang="hr-HR" dirty="0" smtClean="0">
                <a:solidFill>
                  <a:srgbClr val="FF0000"/>
                </a:solidFill>
              </a:rPr>
              <a:t>10.05 – 10.15 (odmor)</a:t>
            </a:r>
          </a:p>
          <a:p>
            <a:pPr>
              <a:buNone/>
            </a:pPr>
            <a:r>
              <a:rPr lang="hr-HR" dirty="0" smtClean="0"/>
              <a:t>    3. 10.15 – 11.10.</a:t>
            </a:r>
          </a:p>
          <a:p>
            <a:pPr>
              <a:buNone/>
            </a:pPr>
            <a:r>
              <a:rPr lang="hr-HR" dirty="0" smtClean="0"/>
              <a:t>    4. 11.10 – 12.05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</a:rPr>
              <a:t>     12.05 – 12. 15 (odmor</a:t>
            </a:r>
            <a:r>
              <a:rPr lang="hr-HR" dirty="0" smtClean="0"/>
              <a:t>)</a:t>
            </a:r>
          </a:p>
          <a:p>
            <a:pPr>
              <a:buNone/>
            </a:pPr>
            <a:r>
              <a:rPr lang="hr-HR" dirty="0" smtClean="0"/>
              <a:t>     5. 12.15  - 13.10</a:t>
            </a:r>
          </a:p>
          <a:p>
            <a:pPr>
              <a:buNone/>
            </a:pPr>
            <a:r>
              <a:rPr lang="hr-HR" dirty="0" smtClean="0"/>
              <a:t>     6. 13.10 – 14.10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5345832"/>
            <a:ext cx="3384376" cy="1251520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2060848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Ulaz u školu</a:t>
            </a:r>
            <a:endParaRPr lang="hr-H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2761" y="1920875"/>
            <a:ext cx="382747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4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Unutrašnjost škole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844824"/>
            <a:ext cx="359847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404177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Zbornica</a:t>
            </a:r>
            <a:endParaRPr lang="hr-H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4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Kantina</a:t>
            </a:r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Erasmus+ KA1  opće obrazovanje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b="1" i="1" dirty="0" smtClean="0"/>
              <a:t>Internacionalizacija i modernizacija škole kao preduvjet kvalitete ustanove i njene obrazovne djelatnosti (s naglaskom na integraciju djece s posebnim potrebama i poteškoćama u usvajanju osnovnih vještina) </a:t>
            </a:r>
          </a:p>
          <a:p>
            <a:r>
              <a:rPr lang="hr-HR" dirty="0" smtClean="0"/>
              <a:t>3 strukturirana tečaja</a:t>
            </a:r>
          </a:p>
          <a:p>
            <a:r>
              <a:rPr lang="hr-HR" dirty="0" smtClean="0"/>
              <a:t>1 job shadowing u srednjoj školi u Milanu, Italiji za 4 osobe ( stručni suradnik- školski psiholog, profesor hrvatskog, engleskog i matematike)</a:t>
            </a:r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805264"/>
            <a:ext cx="2592288" cy="648072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00425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OCJENE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Negativne ocjene  0 – 5 </a:t>
            </a:r>
          </a:p>
          <a:p>
            <a:r>
              <a:rPr lang="hr-HR" dirty="0" smtClean="0"/>
              <a:t>Pozitivne ocjene 6 – 10</a:t>
            </a:r>
          </a:p>
          <a:p>
            <a:r>
              <a:rPr lang="hr-HR" dirty="0" smtClean="0"/>
              <a:t>Vladanje se također ocjenjuje od 1 do 10 </a:t>
            </a:r>
          </a:p>
          <a:p>
            <a:pPr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5832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5085184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964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IZOSTANCI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23528" y="692696"/>
            <a:ext cx="3008313" cy="5904656"/>
          </a:xfrm>
        </p:spPr>
        <p:txBody>
          <a:bodyPr>
            <a:noAutofit/>
          </a:bodyPr>
          <a:lstStyle/>
          <a:p>
            <a:r>
              <a:rPr lang="hr-HR" sz="2000" dirty="0" smtClean="0"/>
              <a:t>Svaki učenik ima svoju bilježnicu- dnevnik potpisan od ravnatelja i roditelja u koji roditelj piše razloge izostanka ili kašnjenja učenika s pojedinog sata i svoj potpis.(Na kraju knjižice postoje rubrike za opravdanja)</a:t>
            </a:r>
          </a:p>
          <a:p>
            <a:r>
              <a:rPr lang="hr-HR" sz="2000" dirty="0" smtClean="0"/>
              <a:t>Svaki 1. sat predmetni nastavnik upisuje opravdanja koja mu učenici donesu. Učenici bilježe i domaći rad, ocjene sa potpisom ( nešto kao osobna mapa)</a:t>
            </a:r>
          </a:p>
        </p:txBody>
      </p:sp>
      <p:pic>
        <p:nvPicPr>
          <p:cNvPr id="5" name="Content Placeholder 6" descr="20160316_1145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836712"/>
            <a:ext cx="4039985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PEDAGOŠKE MJERE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Suspenzija do 15 dana </a:t>
            </a:r>
          </a:p>
          <a:p>
            <a:r>
              <a:rPr lang="hr-HR" dirty="0" smtClean="0"/>
              <a:t>Isključenje</a:t>
            </a:r>
          </a:p>
          <a:p>
            <a:r>
              <a:rPr lang="hr-HR" dirty="0" smtClean="0"/>
              <a:t>(Tim, ili povjerenstvo za isključenje učenika s nemogućnošću polaganja razrednog ispita- svi profesori, 2 roditelja i dva učenika)</a:t>
            </a:r>
          </a:p>
          <a:p>
            <a:r>
              <a:rPr lang="hr-HR" dirty="0" smtClean="0"/>
              <a:t>Ukoliko učenik izostane 50 dana od 200 ne može biti ocijenjen. </a:t>
            </a:r>
          </a:p>
          <a:p>
            <a:r>
              <a:rPr lang="hr-HR" dirty="0" smtClean="0"/>
              <a:t>Učenik koji je negativno ocijenjen iz vladanja </a:t>
            </a:r>
          </a:p>
          <a:p>
            <a:pPr>
              <a:buNone/>
            </a:pPr>
            <a:r>
              <a:rPr lang="hr-HR" dirty="0" smtClean="0"/>
              <a:t>    ( 0-5) ne može biti ocijenjen.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0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ŠKOLSKA TIJELA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RAZREDNO VIJEĆE</a:t>
            </a:r>
          </a:p>
          <a:p>
            <a:r>
              <a:rPr lang="hr-HR" dirty="0" smtClean="0"/>
              <a:t>Ravnatelj</a:t>
            </a:r>
          </a:p>
          <a:p>
            <a:r>
              <a:rPr lang="hr-HR" dirty="0" smtClean="0"/>
              <a:t>Profesori</a:t>
            </a:r>
          </a:p>
          <a:p>
            <a:r>
              <a:rPr lang="hr-HR" dirty="0" smtClean="0"/>
              <a:t>2 učenika</a:t>
            </a:r>
          </a:p>
          <a:p>
            <a:r>
              <a:rPr lang="hr-HR" dirty="0" smtClean="0"/>
              <a:t>2 roditelja</a:t>
            </a:r>
          </a:p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ŠKOLSKI ODBOR</a:t>
            </a:r>
          </a:p>
          <a:p>
            <a:r>
              <a:rPr lang="hr-HR" dirty="0" smtClean="0"/>
              <a:t>4 učenika</a:t>
            </a:r>
          </a:p>
          <a:p>
            <a:r>
              <a:rPr lang="hr-HR" dirty="0" smtClean="0"/>
              <a:t>4 roditelja</a:t>
            </a:r>
          </a:p>
          <a:p>
            <a:r>
              <a:rPr lang="hr-HR" dirty="0" smtClean="0"/>
              <a:t>8  djelatnika škole ( 6 iz nastavnog osoblja i 2 iz nenastavnog osoblja)</a:t>
            </a:r>
          </a:p>
          <a:p>
            <a:r>
              <a:rPr lang="hr-HR" dirty="0" smtClean="0"/>
              <a:t>ravnatelj</a:t>
            </a:r>
          </a:p>
          <a:p>
            <a:endParaRPr lang="hr-HR" dirty="0"/>
          </a:p>
        </p:txBody>
      </p:sp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517232"/>
            <a:ext cx="3384376" cy="1008112"/>
          </a:xfrm>
          <a:prstGeom prst="rect">
            <a:avLst/>
          </a:prstGeom>
          <a:noFill/>
        </p:spPr>
      </p:pic>
      <p:pic>
        <p:nvPicPr>
          <p:cNvPr id="6" name="Picture 4" descr="Return to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941168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PROMATRANJE NASTAVE</a:t>
            </a:r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41934"/>
            <a:ext cx="4038600" cy="439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1104" y="1920875"/>
            <a:ext cx="401279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PROMATRANJE NASTAVE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2761" y="1920875"/>
            <a:ext cx="382747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ENGLESKI JEZIK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 smtClean="0"/>
              <a:t>3 sata tjedno</a:t>
            </a:r>
          </a:p>
          <a:p>
            <a:r>
              <a:rPr lang="hr-HR" dirty="0" smtClean="0"/>
              <a:t>B1/B2 razina</a:t>
            </a:r>
          </a:p>
          <a:p>
            <a:r>
              <a:rPr lang="hr-HR" dirty="0" smtClean="0"/>
              <a:t>2 elementa vrednovanja: Usmena i pismena provjera</a:t>
            </a:r>
          </a:p>
          <a:p>
            <a:r>
              <a:rPr lang="hr-HR" dirty="0" smtClean="0"/>
              <a:t>Svaki učenik bi trebao imati 2 ocjene po elementu vrednovanja u 1. polugodištu i 3 ocjene po elementu vrednovanja u 2. polugodištu</a:t>
            </a:r>
          </a:p>
          <a:p>
            <a:r>
              <a:rPr lang="hr-HR" dirty="0" smtClean="0"/>
              <a:t>4 godine opći sadržaji -  opći jezik</a:t>
            </a:r>
          </a:p>
          <a:p>
            <a:r>
              <a:rPr lang="hr-HR" dirty="0" smtClean="0"/>
              <a:t>5. godina učenja strukovni sadržaji – jezik struke</a:t>
            </a:r>
          </a:p>
          <a:p>
            <a:endParaRPr lang="hr-H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4572000" y="2276872"/>
            <a:ext cx="43204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hr-HR" sz="4000" dirty="0" smtClean="0"/>
              <a:t>ENGLESKI </a:t>
            </a:r>
            <a:r>
              <a:rPr lang="hr-HR" sz="4000" dirty="0" smtClean="0"/>
              <a:t>JEZIK( prilagođeni program)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302189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Kompetencije: </a:t>
            </a:r>
          </a:p>
          <a:p>
            <a:r>
              <a:rPr lang="hr-HR" dirty="0" smtClean="0"/>
              <a:t>-komunikacija ( usmeno razumijevanje, pismeno razumijevanje, govorna i pismena produkcija)</a:t>
            </a:r>
          </a:p>
          <a:p>
            <a:r>
              <a:rPr lang="hr-HR" dirty="0" smtClean="0"/>
              <a:t>- stjecanje i tumačenje informacija</a:t>
            </a:r>
          </a:p>
          <a:p>
            <a:r>
              <a:rPr lang="hr-HR" dirty="0" smtClean="0"/>
              <a:t>Znanje i vještine ( gramatika, leksik, soc.-kult. aspekti...., koristiti rječnik...)</a:t>
            </a:r>
          </a:p>
          <a:p>
            <a:r>
              <a:rPr lang="hr-HR" dirty="0" smtClean="0"/>
              <a:t>Kriteriji i načini ocjenjivanj: </a:t>
            </a:r>
          </a:p>
          <a:p>
            <a:r>
              <a:rPr lang="hr-HR" dirty="0" smtClean="0"/>
              <a:t>-minim. jez. kompetencija, </a:t>
            </a:r>
          </a:p>
          <a:p>
            <a:r>
              <a:rPr lang="hr-HR" dirty="0" smtClean="0"/>
              <a:t> -koristenje pomagala i pri usmenom i pismenom provjeravanju  (npr. lista s natuknicama, lista vokabulara, gram. pravila, rječnik ....)</a:t>
            </a:r>
          </a:p>
          <a:p>
            <a:r>
              <a:rPr lang="hr-HR" dirty="0" smtClean="0"/>
              <a:t>- Usmene provjere unaprijed dogovorene</a:t>
            </a:r>
          </a:p>
          <a:p>
            <a:endParaRPr lang="hr-H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8840"/>
            <a:ext cx="4038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MATERINSKI JEZIK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hr-HR" sz="2400" b="1" dirty="0"/>
              <a:t>Naziv predmeta</a:t>
            </a:r>
            <a:r>
              <a:rPr lang="hr-HR" sz="2400" dirty="0"/>
              <a:t>: Talijanski jezik i književnost</a:t>
            </a:r>
          </a:p>
          <a:p>
            <a:pPr>
              <a:buNone/>
            </a:pPr>
            <a:r>
              <a:rPr lang="hr-HR" sz="2400" dirty="0"/>
              <a:t>Predmet se uči svih pet godina srednje škole:</a:t>
            </a:r>
          </a:p>
          <a:p>
            <a:pPr lvl="0">
              <a:buNone/>
            </a:pPr>
            <a:r>
              <a:rPr lang="hr-HR" sz="2400" dirty="0"/>
              <a:t>1. i  2. razred –talijanski jezik (gramatika, izražavanje)</a:t>
            </a:r>
          </a:p>
          <a:p>
            <a:pPr lvl="0">
              <a:buNone/>
            </a:pPr>
            <a:r>
              <a:rPr lang="hr-HR" sz="2400" dirty="0"/>
              <a:t>3., 4 i 5. razred - povijest talijanske književnosti (naglasak je na talijanskim autorima)</a:t>
            </a:r>
          </a:p>
          <a:p>
            <a:pPr lvl="0">
              <a:buNone/>
            </a:pPr>
            <a:r>
              <a:rPr lang="hr-HR" sz="2400" dirty="0"/>
              <a:t>Nastavnik bira autore iz udžbenika koji je odobrilo Ministarstvo</a:t>
            </a:r>
          </a:p>
          <a:p>
            <a:pPr>
              <a:buNone/>
            </a:pPr>
            <a:r>
              <a:rPr lang="hr-HR" sz="2400" b="1" dirty="0"/>
              <a:t>Elementi ocjenjivanja</a:t>
            </a:r>
            <a:r>
              <a:rPr lang="hr-HR" sz="2400" dirty="0"/>
              <a:t>: usmeno i pismeno </a:t>
            </a:r>
          </a:p>
          <a:p>
            <a:pPr>
              <a:buNone/>
            </a:pPr>
            <a:r>
              <a:rPr lang="hr-HR" sz="2400" dirty="0"/>
              <a:t>Pismeno izražavanje: dvije školske zadaće u nastavnoj godini</a:t>
            </a:r>
          </a:p>
          <a:p>
            <a:pPr>
              <a:buNone/>
            </a:pPr>
            <a:r>
              <a:rPr lang="hr-HR" sz="2800" dirty="0"/>
              <a:t> </a:t>
            </a:r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0"/>
            <a:ext cx="3384376" cy="1196752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00425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MATERINSKI JEZIK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b="1" dirty="0" smtClean="0"/>
              <a:t>Prilagođeni program:</a:t>
            </a:r>
          </a:p>
          <a:p>
            <a:pPr>
              <a:buNone/>
            </a:pPr>
            <a:r>
              <a:rPr lang="hr-HR" dirty="0" smtClean="0"/>
              <a:t>-izrađuje ga asistent pojedinog učenika u dogovoru s predmetnim nastavnikom</a:t>
            </a:r>
          </a:p>
          <a:p>
            <a:pPr>
              <a:buNone/>
            </a:pPr>
            <a:r>
              <a:rPr lang="hr-HR" dirty="0" smtClean="0"/>
              <a:t>-sadrži ishode za svako područje rada (npr. poznavati osnovni sadržaj djela,  prepoznati književne vrste ili motive, napraviti analizu, napisati određeni tip  teksta…)</a:t>
            </a:r>
          </a:p>
          <a:p>
            <a:pPr>
              <a:buNone/>
            </a:pPr>
            <a:r>
              <a:rPr lang="hr-HR" dirty="0" smtClean="0"/>
              <a:t> -usmena ispitivanja su najavljena</a:t>
            </a:r>
          </a:p>
          <a:p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589240"/>
            <a:ext cx="3384376" cy="936104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0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764704"/>
            <a:ext cx="820824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MATEMATIKA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 smtClean="0"/>
              <a:t>Broj sati tjedno:4,4,3,3,3</a:t>
            </a:r>
          </a:p>
          <a:p>
            <a:pPr>
              <a:buNone/>
            </a:pPr>
            <a:r>
              <a:rPr lang="hr-HR" dirty="0" smtClean="0"/>
              <a:t>  </a:t>
            </a:r>
          </a:p>
          <a:p>
            <a:pPr>
              <a:buNone/>
            </a:pPr>
            <a:r>
              <a:rPr lang="hr-HR" dirty="0" smtClean="0"/>
              <a:t> PRAĆENJE I VREDNOVANJE</a:t>
            </a:r>
            <a:endParaRPr lang="hr-HR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Pismena  </a:t>
            </a:r>
            <a:r>
              <a:rPr lang="hr-HR" dirty="0" smtClean="0"/>
              <a:t>provjera:1 put mjesečno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Usmena provjera :2 puta po polugodištu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Aktivnost :velika pozornost se posvećuje domaćem radu-bilješke se redovito zapisuju i ocjenjuju u učeničkom dnevniku (može se zatražit i potpis roditelja</a:t>
            </a:r>
            <a:r>
              <a:rPr lang="hr-HR" dirty="0" smtClean="0"/>
              <a:t>).</a:t>
            </a:r>
            <a:endParaRPr lang="hr-HR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4425" y="1920875"/>
            <a:ext cx="3886149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384376" cy="125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MATEMATIKA</a:t>
            </a:r>
            <a:endParaRPr lang="hr-HR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hr-HR" dirty="0" smtClean="0"/>
              <a:t>U tvrđivanje </a:t>
            </a:r>
            <a:r>
              <a:rPr lang="hr-HR" dirty="0" smtClean="0"/>
              <a:t>kriterija </a:t>
            </a:r>
            <a:endParaRPr lang="hr-HR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3-4 </a:t>
            </a:r>
            <a:r>
              <a:rPr lang="hr-HR" dirty="0" smtClean="0"/>
              <a:t>sastanka aktiva na godinu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1. sastanak definira kako raditi i koji su zajednički kriteriji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Tri elementa vrednovanja: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dirty="0" smtClean="0"/>
              <a:t>    usmena  i pismena provjera,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dirty="0" smtClean="0"/>
              <a:t>    aktivnost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dirty="0" smtClean="0"/>
              <a:t>Utvrđuju se kriteriji ocjenjivanja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dirty="0" smtClean="0"/>
              <a:t> i načini provjera kod djece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dirty="0" smtClean="0"/>
              <a:t> s posebnim potrebama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/>
          </a:p>
        </p:txBody>
      </p:sp>
      <p:pic>
        <p:nvPicPr>
          <p:cNvPr id="18436" name="Picture 2" descr="C:\Users\Korisnik\Desktop\dd5819b4-09a2-4e5e-990c-07c0d56edf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501008"/>
            <a:ext cx="22225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ŠKOLSKI PSIHOLOG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Vanjski suradnik</a:t>
            </a:r>
          </a:p>
          <a:p>
            <a:r>
              <a:rPr lang="hr-HR" dirty="0" smtClean="0"/>
              <a:t>Plaća se iz posebnih sredstava</a:t>
            </a:r>
          </a:p>
          <a:p>
            <a:r>
              <a:rPr lang="hr-HR" dirty="0" smtClean="0"/>
              <a:t>Unaprijed dogovoreni termini učenika za razgovor s psihologom 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Picture 3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295900"/>
            <a:ext cx="3400425" cy="1157436"/>
          </a:xfrm>
          <a:prstGeom prst="rect">
            <a:avLst/>
          </a:prstGeom>
          <a:noFill/>
        </p:spPr>
      </p:pic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013176"/>
            <a:ext cx="338437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INTEGRACIJA UČENIKA S POTEŠKOĆAMA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1975 – Zakon o  integraciji djece s poteškoćama (osnovna škola). Ukidaju se specijalne škole i posebni razredi. </a:t>
            </a:r>
          </a:p>
          <a:p>
            <a:r>
              <a:rPr lang="hr-HR" dirty="0" smtClean="0"/>
              <a:t>1988 – Ustavni sud obvezuje zakonom  i srednje škole </a:t>
            </a:r>
          </a:p>
          <a:p>
            <a:r>
              <a:rPr lang="hr-HR" dirty="0" smtClean="0"/>
              <a:t>1989 Oriani- Mazzini počinje s integracijom djece s poteškoćama svih vrsta 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013176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295900"/>
            <a:ext cx="3400425" cy="1157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INTEGRACIJA UČENIKA S POTEŠKOĆAMA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 inicijativu roditelja učenici dobiju dijagnozu od liječničke komisije svaki put prilikom upisa u neku obrazovnu ustanovu</a:t>
            </a:r>
          </a:p>
          <a:p>
            <a:r>
              <a:rPr lang="hr-HR" dirty="0" smtClean="0"/>
              <a:t>Škola šalje Ministarstvu zahtjev za nastavnicima, a ono odobrava broj nastavnika (sati) ovisno o dijagnozama djece i stupnju nesposobnosti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013176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95900"/>
            <a:ext cx="3400425" cy="1157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INTEGRACIJA UČENIKA S POTEŠKOĆAMA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Zakonom svaki razred može imati maksimalno dva učenika s poteškoćama, a ukupan broj učenika u razredu ne smije biti veći od 25, a manji od 20.</a:t>
            </a:r>
          </a:p>
          <a:p>
            <a:r>
              <a:rPr lang="hr-HR" dirty="0" smtClean="0"/>
              <a:t>Predmetni nastavnici i nastavnici obučeni za rad s djecom s poteškoćama ( diploma iz svog predmeta i još jedna godina obuke za rad s djecom s poteškoćama) 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013176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013176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INTEGRACIJA UČENIKA S POTEŠKOĆAMA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Zakonom nastavnici obučeni za rad s djecom s poteškoćama mogu pratiti najviše 4 djece ( 18 sati tjedno), no u praksi prate 1, 2 najviše 3 djece ovisno o stupnju nesposobnosti</a:t>
            </a:r>
          </a:p>
          <a:p>
            <a:r>
              <a:rPr lang="hr-HR" dirty="0" smtClean="0"/>
              <a:t>Ovisno o dijagnozi dijete može dobiti podršku 4 do 18 sati tjedno ( Ministarstvo obrazovanja).</a:t>
            </a:r>
          </a:p>
          <a:p>
            <a:r>
              <a:rPr lang="hr-HR" dirty="0" smtClean="0"/>
              <a:t>Učenici s vrlo ozbiljnim poteškoćama mogu imati i svog obrazovnog asistenta kojeg plaća Grad i koji s njim radi individualno.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733256"/>
            <a:ext cx="3384376" cy="79208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805264"/>
            <a:ext cx="2880320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Piano Educativo Individualizzato - Individualizirani Obrazovni Plan</a:t>
            </a:r>
          </a:p>
          <a:p>
            <a:r>
              <a:rPr lang="hr-HR" dirty="0" smtClean="0"/>
              <a:t>Predmetni nastavnici i nastavnici obučeni za rad s djecom s poteškoćama izrađuju plan i program za svakog učenika individualno za sve predmete</a:t>
            </a:r>
          </a:p>
          <a:p>
            <a:r>
              <a:rPr lang="hr-HR" dirty="0" smtClean="0"/>
              <a:t>Roditelji surađuju i odobravaju individualizirani plan programa</a:t>
            </a:r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013176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373216"/>
            <a:ext cx="3400425" cy="1058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VRSTE PROGRAMA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1.  ISTI PROGRAM KAO I KOD OSTATKA RAZREDA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CILJEVI: isti kao kod drugih učenika</a:t>
            </a:r>
          </a:p>
          <a:p>
            <a:r>
              <a:rPr lang="hr-HR" dirty="0" smtClean="0"/>
              <a:t>VREDNOVANJE:  isto</a:t>
            </a:r>
          </a:p>
          <a:p>
            <a:r>
              <a:rPr lang="hr-HR" dirty="0" smtClean="0"/>
              <a:t>ISPITI I TESTOVI: isti kao i kod drugih učenika</a:t>
            </a:r>
          </a:p>
          <a:p>
            <a:r>
              <a:rPr lang="hr-HR" dirty="0" smtClean="0"/>
              <a:t>VRSTA DIPLOME: ima pravnu vrijednost</a:t>
            </a:r>
          </a:p>
          <a:p>
            <a:endParaRPr lang="hr-HR" dirty="0"/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5295900"/>
            <a:ext cx="3400425" cy="1562100"/>
          </a:xfrm>
          <a:prstGeom prst="rect">
            <a:avLst/>
          </a:prstGeom>
          <a:noFill/>
        </p:spPr>
      </p:pic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941168"/>
            <a:ext cx="338437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VRSTE PROGRAMA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   2. EKVIVALENTAN  PROGRAM</a:t>
            </a:r>
          </a:p>
          <a:p>
            <a:r>
              <a:rPr lang="hr-HR" dirty="0" smtClean="0"/>
              <a:t>CILJEVI: slični kao u redovnom programu, ali na minimalnoj razini</a:t>
            </a:r>
          </a:p>
          <a:p>
            <a:r>
              <a:rPr lang="hr-HR" dirty="0" smtClean="0"/>
              <a:t>VREDNOVANJE: isto</a:t>
            </a:r>
          </a:p>
          <a:p>
            <a:r>
              <a:rPr lang="hr-HR" dirty="0" smtClean="0"/>
              <a:t>ISPITI I TESTOVI: isti sadržaji, ali reducirani i pojednostavljeni</a:t>
            </a:r>
          </a:p>
          <a:p>
            <a:r>
              <a:rPr lang="hr-HR" dirty="0" smtClean="0"/>
              <a:t>VRSTE DIPLOME: ima pravnu vrijednost</a:t>
            </a:r>
          </a:p>
          <a:p>
            <a:endParaRPr lang="hr-HR" dirty="0"/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229200"/>
            <a:ext cx="3400425" cy="1368152"/>
          </a:xfrm>
          <a:prstGeom prst="rect">
            <a:avLst/>
          </a:prstGeom>
          <a:noFill/>
        </p:spPr>
      </p:pic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45832"/>
            <a:ext cx="3384376" cy="96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1624" y="2021942"/>
            <a:ext cx="5112569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63429" y="1949339"/>
            <a:ext cx="5112568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VRSTE PROGRAMA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3. POSEBNI PROGRAM</a:t>
            </a:r>
          </a:p>
          <a:p>
            <a:pPr>
              <a:buNone/>
            </a:pPr>
            <a:r>
              <a:rPr lang="hr-HR" dirty="0" smtClean="0"/>
              <a:t>CILJEVI: različiti ciljevi u svim predmetima</a:t>
            </a:r>
          </a:p>
          <a:p>
            <a:pPr>
              <a:buNone/>
            </a:pPr>
            <a:r>
              <a:rPr lang="hr-HR" dirty="0" smtClean="0"/>
              <a:t>VREDNOVANJE: kompletno se referira na PEI. Određeno službenim papirima.</a:t>
            </a:r>
          </a:p>
          <a:p>
            <a:pPr>
              <a:buNone/>
            </a:pPr>
            <a:r>
              <a:rPr lang="hr-HR" dirty="0" smtClean="0"/>
              <a:t>ISPITI I TESTOVI: različiti, referiraju se na PEI.</a:t>
            </a:r>
          </a:p>
          <a:p>
            <a:pPr>
              <a:buNone/>
            </a:pPr>
            <a:r>
              <a:rPr lang="hr-HR" dirty="0" smtClean="0"/>
              <a:t>VRSTE DIPLOMA: nema pravnu vrijednost.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5295900"/>
            <a:ext cx="3400425" cy="1562100"/>
          </a:xfrm>
          <a:prstGeom prst="rect">
            <a:avLst/>
          </a:prstGeom>
          <a:noFill/>
        </p:spPr>
      </p:pic>
      <p:pic>
        <p:nvPicPr>
          <p:cNvPr id="5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29200"/>
            <a:ext cx="3384376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r>
              <a:rPr lang="hr-HR" sz="3200" dirty="0" smtClean="0"/>
              <a:t>S kolegicom Cristinom de Amicis ( našom dragom “domaćicom”)</a:t>
            </a:r>
            <a:endParaRPr lang="hr-HR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600200"/>
            <a:ext cx="77768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smtClean="0"/>
              <a:t>Zajedničko druženje van škole</a:t>
            </a:r>
            <a:endParaRPr lang="hr-HR" sz="4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5"/>
            <a:ext cx="7488831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Milanski specijaliteti ( osso buco)</a:t>
            </a:r>
            <a:endParaRPr lang="hr-H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1368" y="1920875"/>
            <a:ext cx="3950264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Milanska moda</a:t>
            </a:r>
            <a:endParaRPr lang="hr-H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0454" y="1920875"/>
            <a:ext cx="371209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2225" y="1920875"/>
            <a:ext cx="377055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ARRIVEDERCI MILANO!</a:t>
            </a:r>
            <a:endParaRPr lang="hr-H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96478" y="1935163"/>
            <a:ext cx="77510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POVRATAK</a:t>
            </a:r>
            <a:endParaRPr lang="hr-H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2761" y="1920875"/>
            <a:ext cx="382747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038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 dirty="0" smtClean="0"/>
              <a:t>POGLED NA ANKONU  IZ HIDROAVIONA</a:t>
            </a:r>
            <a:endParaRPr lang="hr-HR" sz="4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1368" y="1920875"/>
            <a:ext cx="3950264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2225" y="1920875"/>
            <a:ext cx="377055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hr-HR" dirty="0" smtClean="0"/>
              <a:t>I stigle smo kući.....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628800"/>
            <a:ext cx="401279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PAŽNJI! 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3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64904"/>
            <a:ext cx="3600400" cy="2808312"/>
          </a:xfrm>
          <a:prstGeom prst="rect">
            <a:avLst/>
          </a:prstGeom>
          <a:noFill/>
        </p:spPr>
      </p:pic>
      <p:pic>
        <p:nvPicPr>
          <p:cNvPr id="4" name="Picture 3" descr="Return to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48880"/>
            <a:ext cx="3888431" cy="4082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hr-HR" sz="3600" dirty="0" smtClean="0"/>
              <a:t>TALIJANSKI OBRAZOVNI SUSTAV</a:t>
            </a:r>
            <a:endParaRPr lang="hr-HR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1824164"/>
          <a:ext cx="7848872" cy="497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810"/>
                <a:gridCol w="2018810"/>
                <a:gridCol w="2018810"/>
                <a:gridCol w="1792442"/>
              </a:tblGrid>
              <a:tr h="0">
                <a:tc rowSpan="4">
                  <a:txBody>
                    <a:bodyPr/>
                    <a:lstStyle/>
                    <a:p>
                      <a:r>
                        <a:rPr lang="hr-HR" dirty="0" smtClean="0"/>
                        <a:t>Obavezna škola  od 6. do 16. god.</a:t>
                      </a:r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  <a:p>
                      <a:endParaRPr lang="hr-HR" dirty="0" smtClean="0"/>
                    </a:p>
                  </a:txBody>
                  <a:tcPr vert="vert270"/>
                </a:tc>
                <a:tc gridSpan="3">
                  <a:txBody>
                    <a:bodyPr/>
                    <a:lstStyle/>
                    <a:p>
                      <a:r>
                        <a:rPr lang="hr-HR" dirty="0" smtClean="0"/>
                        <a:t>PREDŠKOLSKO </a:t>
                      </a:r>
                      <a:r>
                        <a:rPr lang="hr-HR" baseline="0" dirty="0" smtClean="0"/>
                        <a:t>OBRAZOVANJE           </a:t>
                      </a:r>
                    </a:p>
                    <a:p>
                      <a:r>
                        <a:rPr lang="hr-HR" baseline="0" dirty="0" smtClean="0"/>
                        <a:t>Od 3. do 6. godine (3 godine)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772852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hr-HR" dirty="0" smtClean="0"/>
                        <a:t>OSNOVNA</a:t>
                      </a:r>
                      <a:r>
                        <a:rPr lang="hr-HR" baseline="0" dirty="0" smtClean="0"/>
                        <a:t> ŠKOLA</a:t>
                      </a:r>
                    </a:p>
                    <a:p>
                      <a:r>
                        <a:rPr lang="hr-HR" baseline="0" dirty="0" smtClean="0"/>
                        <a:t>Od 6. do 11. godine (5 godina) </a:t>
                      </a:r>
                      <a:endParaRPr lang="hr-HR" dirty="0" smtClean="0"/>
                    </a:p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717612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hr-HR" dirty="0" smtClean="0"/>
                        <a:t>1. STUPANJ SREDNJOŠKOLSKOG OBRAZOVANJA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hr-HR" baseline="0" dirty="0" smtClean="0"/>
                        <a:t> Od 11. do 14. godine  (3 godine)   ISPIT  na kraju!    </a:t>
                      </a:r>
                      <a:endParaRPr lang="hr-HR" dirty="0" smtClean="0"/>
                    </a:p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r>
                        <a:rPr lang="hr-HR" dirty="0" smtClean="0"/>
                        <a:t>2. STUPANJ SREDNJOŠKOLSKOG OBRAZOVANJA</a:t>
                      </a:r>
                    </a:p>
                    <a:p>
                      <a:r>
                        <a:rPr lang="hr-HR" dirty="0" smtClean="0"/>
                        <a:t>Od 14. do 19. godina  (5 godina)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Prve dvije godine su obavezne.</a:t>
                      </a:r>
                      <a:r>
                        <a:rPr lang="hr-HR" baseline="0" dirty="0" smtClean="0"/>
                        <a:t> </a:t>
                      </a:r>
                      <a:r>
                        <a:rPr lang="hr-HR" dirty="0" smtClean="0"/>
                        <a:t>Nakon 2. razreda postoj dvije mogućnosti:  učenici nastavljaju zakonski okvir  u trajanju od tri godine ili  dobivaju certifikat o vještinama ( za učenike s teškoćama)</a:t>
                      </a:r>
                      <a:r>
                        <a:rPr lang="hr-HR" baseline="0" dirty="0" smtClean="0"/>
                        <a:t> DRŽAVNI ISPIT na kraju!</a:t>
                      </a:r>
                      <a:endParaRPr lang="hr-HR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368152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Obavezno obrazovanje do 18.god.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32048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GIMNAZIJE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TEHNIČKE ŠKOLE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STRUKOVNE ŠKOLE</a:t>
                      </a:r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3600" dirty="0" smtClean="0"/>
              <a:t> ORIANI – MAZZINI</a:t>
            </a:r>
            <a:br>
              <a:rPr lang="hr-HR" sz="3600" dirty="0" smtClean="0"/>
            </a:br>
            <a:r>
              <a:rPr lang="hr-HR" sz="3600" dirty="0" smtClean="0"/>
              <a:t>Istituto di istruzione superiore statale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Osnovana 2000. god.</a:t>
            </a:r>
          </a:p>
          <a:p>
            <a:r>
              <a:rPr lang="hr-HR" dirty="0" smtClean="0"/>
              <a:t>Dvije škole su se spojile u jednu B. Oriani i G. Mazzini</a:t>
            </a:r>
          </a:p>
          <a:p>
            <a:r>
              <a:rPr lang="hr-HR" dirty="0" smtClean="0"/>
              <a:t>Oko 1000 učenika</a:t>
            </a:r>
          </a:p>
          <a:p>
            <a:r>
              <a:rPr lang="hr-HR" dirty="0" smtClean="0"/>
              <a:t>Trenutno na 3 različite lokacije:</a:t>
            </a:r>
          </a:p>
          <a:p>
            <a:r>
              <a:rPr lang="hr-HR" dirty="0" smtClean="0"/>
              <a:t>Via Zante – centralno sjedište</a:t>
            </a:r>
          </a:p>
          <a:p>
            <a:r>
              <a:rPr lang="hr-HR" dirty="0" smtClean="0"/>
              <a:t>Via Ugo Pisa</a:t>
            </a:r>
          </a:p>
          <a:p>
            <a:r>
              <a:rPr lang="hr-HR" dirty="0" smtClean="0"/>
              <a:t>Viale Liguria</a:t>
            </a:r>
          </a:p>
          <a:p>
            <a:endParaRPr lang="hr-HR" dirty="0"/>
          </a:p>
        </p:txBody>
      </p:sp>
      <p:pic>
        <p:nvPicPr>
          <p:cNvPr id="4" name="Picture 2" descr="http://www.mobilnost.hr/grafika/footer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4869160"/>
            <a:ext cx="3384376" cy="1512168"/>
          </a:xfrm>
          <a:prstGeom prst="rect">
            <a:avLst/>
          </a:prstGeom>
          <a:noFill/>
        </p:spPr>
      </p:pic>
      <p:pic>
        <p:nvPicPr>
          <p:cNvPr id="5" name="Picture 4" descr="Return to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0"/>
            <a:ext cx="3400425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Viale Liguria 19</a:t>
            </a:r>
            <a:endParaRPr lang="hr-HR" dirty="0"/>
          </a:p>
        </p:txBody>
      </p:sp>
      <p:pic>
        <p:nvPicPr>
          <p:cNvPr id="4" name="Content Placeholder 3" descr="http://orianimazzini.gov.it/images/Sede%20associata%20Liguria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1916832"/>
            <a:ext cx="640871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ORIANI - MAZZINI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Srednja strukovna škola</a:t>
            </a:r>
          </a:p>
          <a:p>
            <a:r>
              <a:rPr lang="hr-HR" dirty="0" smtClean="0"/>
              <a:t>5 godina</a:t>
            </a:r>
          </a:p>
          <a:p>
            <a:r>
              <a:rPr lang="hr-HR" dirty="0" smtClean="0"/>
              <a:t>Diploma </a:t>
            </a:r>
          </a:p>
          <a:p>
            <a:r>
              <a:rPr lang="hr-HR" dirty="0" smtClean="0"/>
              <a:t>Dobra integracija solidnog općeg i profesionalnog obrazovanja ( posjeti poduzećima, radna praksa, radionice, tečajevi....)</a:t>
            </a:r>
          </a:p>
          <a:p>
            <a:r>
              <a:rPr lang="hr-HR" dirty="0" smtClean="0"/>
              <a:t>Nakon srednje škole učenici mogu ići na tržište rada ili nastaviti obrazovanje u višim ili visokoškolskim ustanovama</a:t>
            </a:r>
          </a:p>
          <a:p>
            <a:r>
              <a:rPr lang="hr-HR" dirty="0" smtClean="0"/>
              <a:t> 2 obrazovna programa: Komercijalne usluge i Socijalno-zdravstvene usluge</a:t>
            </a:r>
          </a:p>
        </p:txBody>
      </p:sp>
      <p:pic>
        <p:nvPicPr>
          <p:cNvPr id="4" name="Picture 4" descr="Return to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0"/>
            <a:ext cx="340042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-1"/>
            <a:ext cx="87484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760</TotalTime>
  <Words>1494</Words>
  <Application>Microsoft Office PowerPoint</Application>
  <PresentationFormat>On-screen Show (4:3)</PresentationFormat>
  <Paragraphs>230</Paragraphs>
  <Slides>49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Flow</vt:lpstr>
      <vt:lpstr>ERASMUS + KA1 opće obrazovanje</vt:lpstr>
      <vt:lpstr>Erasmus+ KA1  opće obrazovanje</vt:lpstr>
      <vt:lpstr>Slide 3</vt:lpstr>
      <vt:lpstr>Slide 4</vt:lpstr>
      <vt:lpstr>TALIJANSKI OBRAZOVNI SUSTAV</vt:lpstr>
      <vt:lpstr>   ORIANI – MAZZINI Istituto di istruzione superiore statale</vt:lpstr>
      <vt:lpstr>Viale Liguria 19</vt:lpstr>
      <vt:lpstr>ORIANI - MAZZINI</vt:lpstr>
      <vt:lpstr>Slide 9</vt:lpstr>
      <vt:lpstr>Slide 10</vt:lpstr>
      <vt:lpstr>ORIANI-MAZZINI</vt:lpstr>
      <vt:lpstr>Tečaj o internet bankarstvu za starije polaznike</vt:lpstr>
      <vt:lpstr>Prezentacija o odrađenoj praksi  na engleskom jeziku</vt:lpstr>
      <vt:lpstr>ORGANIZACIJA NASTAVE</vt:lpstr>
      <vt:lpstr>DNEVNA SATNICA</vt:lpstr>
      <vt:lpstr>Ulaz u školu</vt:lpstr>
      <vt:lpstr>Unutrašnjost škole</vt:lpstr>
      <vt:lpstr>Zbornica</vt:lpstr>
      <vt:lpstr>Kantina</vt:lpstr>
      <vt:lpstr>OCJENE </vt:lpstr>
      <vt:lpstr>IZOSTANCI</vt:lpstr>
      <vt:lpstr>PEDAGOŠKE MJERE</vt:lpstr>
      <vt:lpstr>             ŠKOLSKA TIJELA</vt:lpstr>
      <vt:lpstr>PROMATRANJE NASTAVE</vt:lpstr>
      <vt:lpstr>PROMATRANJE NASTAVE</vt:lpstr>
      <vt:lpstr>ENGLESKI JEZIK</vt:lpstr>
      <vt:lpstr>ENGLESKI JEZIK( prilagođeni program)</vt:lpstr>
      <vt:lpstr>MATERINSKI JEZIK</vt:lpstr>
      <vt:lpstr>MATERINSKI JEZIK</vt:lpstr>
      <vt:lpstr>MATEMATIKA</vt:lpstr>
      <vt:lpstr>MATEMATIKA</vt:lpstr>
      <vt:lpstr>ŠKOLSKI PSIHOLOG</vt:lpstr>
      <vt:lpstr>INTEGRACIJA UČENIKA S POTEŠKOĆAMA</vt:lpstr>
      <vt:lpstr>INTEGRACIJA UČENIKA S POTEŠKOĆAMA</vt:lpstr>
      <vt:lpstr>INTEGRACIJA UČENIKA S POTEŠKOĆAMA</vt:lpstr>
      <vt:lpstr>INTEGRACIJA UČENIKA S POTEŠKOĆAMA</vt:lpstr>
      <vt:lpstr>PEI</vt:lpstr>
      <vt:lpstr>VRSTE PROGRAMA</vt:lpstr>
      <vt:lpstr>VRSTE PROGRAMA</vt:lpstr>
      <vt:lpstr>VRSTE PROGRAMA</vt:lpstr>
      <vt:lpstr>S kolegicom Cristinom de Amicis ( našom dragom “domaćicom”)</vt:lpstr>
      <vt:lpstr>Zajedničko druženje van škole</vt:lpstr>
      <vt:lpstr>Milanski specijaliteti ( osso buco)</vt:lpstr>
      <vt:lpstr>Milanska moda</vt:lpstr>
      <vt:lpstr>ARRIVEDERCI MILANO!</vt:lpstr>
      <vt:lpstr>POVRATAK</vt:lpstr>
      <vt:lpstr>POGLED NA ANKONU  IZ HIDROAVIONA</vt:lpstr>
      <vt:lpstr>I stigle smo kući.....</vt:lpstr>
      <vt:lpstr>HVALA NA PAŽNJI!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KA1</dc:title>
  <dc:creator>Korisnik</dc:creator>
  <cp:lastModifiedBy>Korisnik</cp:lastModifiedBy>
  <cp:revision>27</cp:revision>
  <dcterms:created xsi:type="dcterms:W3CDTF">2016-05-14T18:40:16Z</dcterms:created>
  <dcterms:modified xsi:type="dcterms:W3CDTF">2016-05-22T23:36:24Z</dcterms:modified>
</cp:coreProperties>
</file>