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7C6D4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5658" autoAdjust="0"/>
  </p:normalViewPr>
  <p:slideViewPr>
    <p:cSldViewPr snapToGrid="0">
      <p:cViewPr varScale="1">
        <p:scale>
          <a:sx n="95" d="100"/>
          <a:sy n="95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A16DB-DA13-40FA-A16A-5417386B2BED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BDDC2-C5FE-48E8-9C67-07B2B02FD6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71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A4AEBC-983A-437F-9A4E-E56860F5B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EFD4549-7F18-476A-8D5E-9F9E3EDC5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6BD590-F7E0-4FF8-AC9C-377F5881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55AF22-AEBF-44E0-BF2B-C22A0050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F52AE6-E3E7-40C8-BD21-76379DFA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65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382E8B-3593-4828-BD26-461E8918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B1E1B0F-0A64-4EFE-8DBA-3363F212B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0D8D13-993D-40D9-8525-B03633FE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92D1B67-A4D2-4086-8514-550483A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B2A29B0-52EA-42A4-9A8A-FF61DF43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1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A7F0B40-1B6A-49D3-9160-6C3A319F8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C333AEE-9466-488E-843A-BFF462E3D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378118-A006-4854-A9F1-7B3A9B44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0D7A25-F3C4-4749-853A-5613E6EF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5B72631-4CD2-479F-8427-D57AB9AE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20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BB5769-1759-4D70-AF8F-D97BF026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508867-D810-4B21-8700-314E4739D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7AE88B5-BA81-4549-99F2-B49BD31E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D503B5C-853B-40A8-BE99-5B5BC0B3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6043941-3DAF-488E-8BC2-35C1D945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80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3E7C77-A5A7-427B-935B-EB50726DB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6D42D4-935D-4702-8FD6-B7A4D2378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29F7529-29B7-44CE-A280-AAF68A7E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371481B-FBBD-4F02-8883-D6881A41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688C8AF-CA91-48DA-85BD-AAFFA7A1E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278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D83285-FBA7-4C06-8653-6A9E303D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6BFB10-C8F5-4B1F-A517-1F99542CD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D029C52-F35F-40CC-9CD6-282FB88A5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12260B2-0D3B-439E-A3D8-1A6FC7F9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DF0B87A-55D7-4F31-A8C8-10288D89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33A6DC-4F6A-4494-883A-03BD5356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6728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D3DD83-8353-4F90-95E9-694DFBCB1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57FF9F3-F24B-4550-B17C-5D46D69F5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91BCFD2-FD08-4E0E-AC58-543F5990C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C22DFE7-FCF3-4F92-957A-EE83A6790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60B5F11-DE58-4343-84F7-210A57A2F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1FDA860-3D93-4DD1-A02D-206DA7DA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2C3FE8F-0683-44A2-9E7B-AA85D726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21D715F-3CCC-4B17-A03D-98B5DD5B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615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4B8A48-E759-459C-82BC-8E9DD40C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EB45921-018B-404D-A353-9FAFDAA2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B1DB5BB-0698-4B33-BB28-0BA592C4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EC3AA6D-CD17-46DF-921E-81790965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297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76DE8AD-087E-4EA0-918B-AA44CCAD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4D569CA-4A04-4A3B-8682-EB91F21E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86FA727-D214-44A6-B6AE-006C6CF1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491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327F0B-59F8-4E18-8A7B-FB42F1CD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86A3CA-ED53-41BE-91CF-1563DE64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BB91697-CE10-4177-9951-540727246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9934A1F-9A15-486C-8A3A-90AC7B2B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9D296CE-D11E-4AB5-A423-CBFA4A3E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0A4AEB8-D415-4381-8857-47C4D886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622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B2B225-62BC-4729-9108-32D73772B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DC7587B-65A2-41F2-8ED0-B3D536336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71891CB-15C1-4596-B9F9-AE757C49B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2FE90C2-28EE-45EE-8051-1FE9DD21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DEE1670-0BB2-4DAC-8BF4-2D7049D8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B24005D-99AD-4025-92D0-5C3DFA68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39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96EE76C-40C6-4F95-B1F8-30FA268D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173DE6F-6698-4721-AA26-B000779A2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C95126D-751E-4CB6-91C1-2CC8BB963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B204D-8E1F-4B57-B64A-44FDA78DE5AE}" type="datetimeFigureOut">
              <a:rPr lang="hr-HR" smtClean="0"/>
              <a:t>3.5.2022.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C6DD587-C7A6-4B97-8C7E-57B9C1001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D73E29-DE11-44FB-A07C-9C8EC5AB4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8EB5-543C-495E-9B8E-25133322F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6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avor.kulic@skole.h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56C7F5-5AE0-415B-AF8E-6468D4AF3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677" y="1113391"/>
            <a:ext cx="8774131" cy="1655762"/>
          </a:xfrm>
        </p:spPr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chemeClr val="tx1">
                    <a:lumMod val="95000"/>
                  </a:schemeClr>
                </a:solidFill>
              </a:rPr>
              <a:t>KONFERENCIJA HUROŠ-a i UHSR-a</a:t>
            </a:r>
            <a:br>
              <a:rPr lang="hr-H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3600" dirty="0">
                <a:solidFill>
                  <a:schemeClr val="tx1">
                    <a:lumMod val="95000"/>
                  </a:schemeClr>
                </a:solidFill>
              </a:rPr>
              <a:t>„PROFESIONALIZACIJA: </a:t>
            </a:r>
            <a:br>
              <a:rPr lang="hr-HR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3600" dirty="0">
                <a:solidFill>
                  <a:schemeClr val="tx1">
                    <a:lumMod val="95000"/>
                  </a:schemeClr>
                </a:solidFill>
              </a:rPr>
              <a:t>BUDUĆNOST HRVATSKOG ŠKOLSTVA”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2A417A-FBBB-4D57-8EC6-83D4DA7CC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9155" y="2690666"/>
            <a:ext cx="11052313" cy="2966556"/>
          </a:xfrm>
        </p:spPr>
        <p:txBody>
          <a:bodyPr>
            <a:noAutofit/>
          </a:bodyPr>
          <a:lstStyle/>
          <a:p>
            <a:pPr algn="ctr"/>
            <a:r>
              <a:rPr lang="hr-HR" sz="3600" dirty="0">
                <a:solidFill>
                  <a:srgbClr val="FF0000"/>
                </a:solidFill>
              </a:rPr>
              <a:t>Sastanak </a:t>
            </a:r>
            <a:r>
              <a:rPr lang="hr-HR" sz="3600" dirty="0" err="1">
                <a:solidFill>
                  <a:srgbClr val="FF0000"/>
                </a:solidFill>
              </a:rPr>
              <a:t>Erasmus</a:t>
            </a:r>
            <a:r>
              <a:rPr lang="hr-HR" sz="3600" dirty="0">
                <a:solidFill>
                  <a:srgbClr val="FF0000"/>
                </a:solidFill>
              </a:rPr>
              <a:t>+ tima UHSR-a Projekta </a:t>
            </a:r>
            <a:br>
              <a:rPr lang="hr-HR" sz="3600" dirty="0">
                <a:solidFill>
                  <a:srgbClr val="FF0000"/>
                </a:solidFill>
              </a:rPr>
            </a:br>
            <a:r>
              <a:rPr lang="hr-HR" sz="3600" dirty="0">
                <a:solidFill>
                  <a:srgbClr val="FF0000"/>
                </a:solidFill>
              </a:rPr>
              <a:t>"Učinkovito vođenje škole za održive promjene” </a:t>
            </a:r>
            <a:br>
              <a:rPr lang="hr-HR" sz="3600" dirty="0">
                <a:solidFill>
                  <a:srgbClr val="FF0000"/>
                </a:solidFill>
              </a:rPr>
            </a:br>
            <a:r>
              <a:rPr lang="hr-HR" sz="2400" cap="none" dirty="0" err="1"/>
              <a:t>Effective</a:t>
            </a:r>
            <a:r>
              <a:rPr lang="hr-HR" sz="2400" cap="none" dirty="0"/>
              <a:t> </a:t>
            </a:r>
            <a:r>
              <a:rPr lang="hr-HR" sz="2400" cap="none" dirty="0" err="1"/>
              <a:t>School</a:t>
            </a:r>
            <a:r>
              <a:rPr lang="hr-HR" sz="2400" cap="none" dirty="0"/>
              <a:t> </a:t>
            </a:r>
            <a:r>
              <a:rPr lang="hr-HR" sz="2400" cap="none" dirty="0" err="1"/>
              <a:t>Leadership</a:t>
            </a:r>
            <a:r>
              <a:rPr lang="hr-HR" sz="2400" cap="none" dirty="0"/>
              <a:t> for </a:t>
            </a:r>
            <a:r>
              <a:rPr lang="hr-HR" sz="2400" cap="none" dirty="0" err="1"/>
              <a:t>Sustainble</a:t>
            </a:r>
            <a:r>
              <a:rPr lang="hr-HR" sz="2400" cap="none" dirty="0"/>
              <a:t> </a:t>
            </a:r>
            <a:r>
              <a:rPr lang="hr-HR" sz="2400" cap="none" dirty="0" err="1"/>
              <a:t>Changes</a:t>
            </a:r>
            <a:r>
              <a:rPr lang="hr-HR" sz="2400" cap="none" dirty="0"/>
              <a:t> </a:t>
            </a:r>
          </a:p>
          <a:p>
            <a:pPr algn="ctr"/>
            <a:r>
              <a:rPr lang="hr-HR" dirty="0"/>
              <a:t>2021-1-HR01- KA122-SCH-000013398 </a:t>
            </a:r>
          </a:p>
          <a:p>
            <a:pPr algn="ctr"/>
            <a:r>
              <a:rPr lang="hr-HR" sz="2400" dirty="0"/>
              <a:t>01.09.2021. do 28.02.2023.</a:t>
            </a:r>
            <a:endParaRPr lang="hr-HR" sz="2400" dirty="0">
              <a:solidFill>
                <a:srgbClr val="FFFF99"/>
              </a:solidFill>
            </a:endParaRPr>
          </a:p>
          <a:p>
            <a:endParaRPr lang="hr-HR" sz="3600" dirty="0">
              <a:solidFill>
                <a:srgbClr val="FFFF99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4B8C80A7-0B7E-44D6-9E78-4FB2E9F6A0A5}"/>
              </a:ext>
            </a:extLst>
          </p:cNvPr>
          <p:cNvSpPr txBox="1"/>
          <p:nvPr/>
        </p:nvSpPr>
        <p:spPr>
          <a:xfrm>
            <a:off x="7216479" y="5751203"/>
            <a:ext cx="456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Mali Lošinj, 4. svibnja 2022</a:t>
            </a:r>
            <a:r>
              <a:rPr lang="hr-HR" dirty="0"/>
              <a:t>. 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FCE8E3AD-2A63-4CBC-A34B-9CA6CC187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1994417" cy="2076783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AABD4817-DAE1-45BD-8751-EF3730C72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" y="5751203"/>
            <a:ext cx="3838757" cy="997026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B4A3FBF4-F2BE-4E9A-AF4A-73816DEC35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024" y="162867"/>
            <a:ext cx="3275444" cy="102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43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F4595D-BC7F-4294-A852-66F698CF2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18195"/>
            <a:ext cx="10515600" cy="867327"/>
          </a:xfrm>
        </p:spPr>
        <p:txBody>
          <a:bodyPr/>
          <a:lstStyle/>
          <a:p>
            <a:r>
              <a:rPr lang="hr-HR" dirty="0">
                <a:solidFill>
                  <a:schemeClr val="tx1">
                    <a:lumMod val="95000"/>
                  </a:schemeClr>
                </a:solidFill>
              </a:rPr>
              <a:t>DISEMINACIJA IZVAN USTANOVE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EE7EFE-0A3B-4E78-A3AF-FC04B1FE4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61" y="1339926"/>
            <a:ext cx="10949609" cy="4666215"/>
          </a:xfrm>
        </p:spPr>
        <p:txBody>
          <a:bodyPr>
            <a:normAutofit/>
          </a:bodyPr>
          <a:lstStyle/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Iskustva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znanja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načini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primjene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naučenog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dijeliti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se: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lokalnim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srednjih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škola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izradom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banera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sudjelovanjem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 Erasmus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tjednu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državnim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međunarodnim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stručnim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skupovima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konferencijama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Umrežavanje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eTwinning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zajednicom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Predsjednica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drugi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članovi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članovi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raznih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povjerenstava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obrazovnom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sustavu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RH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EU u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dijeliti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stečena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iskustva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1353549-3C6B-4D63-9537-6E8E6C7F7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B55D02E2-2765-46A4-AF68-232F4D4ED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1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C088C-0E73-4820-9E94-A36B00BF7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422" y="450972"/>
            <a:ext cx="10515600" cy="589032"/>
          </a:xfrm>
        </p:spPr>
        <p:txBody>
          <a:bodyPr>
            <a:noAutofit/>
          </a:bodyPr>
          <a:lstStyle/>
          <a:p>
            <a:r>
              <a:rPr lang="hr-HR" sz="4000" dirty="0">
                <a:solidFill>
                  <a:schemeClr val="tx1">
                    <a:lumMod val="95000"/>
                  </a:schemeClr>
                </a:solidFill>
              </a:rPr>
              <a:t>VIDLJIVOST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EEAE09-79CA-467D-84AB-1DBEF919A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86" y="1195318"/>
            <a:ext cx="10241892" cy="4321227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dokumentima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proizašlim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ovog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projekta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prikazivati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 Erasmus+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AMPEU logo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napomena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da je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projekt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financiran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EU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sredstvima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/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Prilikom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diseminacije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web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stranicama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mrežama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portalima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radijskim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tv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prilozima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naglasiti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 ta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činjenica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iznosi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financiranja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775ECF9-2A18-4F7D-80D0-3C444D181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979" y="3061422"/>
            <a:ext cx="3521660" cy="1106362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AADDF6E-E103-4016-B561-B68F49EE4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2" y="3061421"/>
            <a:ext cx="4136573" cy="107437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D923B40-9996-423E-A673-7A941F3E4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6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8A2CDA-C575-4CB5-AB33-E966F5C1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76" y="477840"/>
            <a:ext cx="9905998" cy="1069605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1">
                    <a:lumMod val="95000"/>
                  </a:schemeClr>
                </a:solidFill>
              </a:rPr>
              <a:t>VIDLJIVOST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5E7B7E-4851-4DAE-A689-E9A6AA82C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977" y="1547445"/>
            <a:ext cx="9905999" cy="4551359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izraditi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banere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istaknuti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loga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AMPEU I ERASMUS+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izlagati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događanjima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sudjeluju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natjecanjima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sajmovima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predstavljanjima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atriju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škola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urediti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Erasmus+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kutak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gdje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predstavljeni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svi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projekti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škola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sudjelovala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osnovnim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podacima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svakom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pojedinom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uključujući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iznose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financiranja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strane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EU.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417089A-7227-4351-94A7-512A49505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6726" y="75998"/>
            <a:ext cx="924251" cy="96242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4C937503-20FE-4970-B637-51035C1D2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2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EF9F92-ECEF-4041-81A3-D859DDB1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98" y="0"/>
            <a:ext cx="9905998" cy="969122"/>
          </a:xfrm>
        </p:spPr>
        <p:txBody>
          <a:bodyPr/>
          <a:lstStyle/>
          <a:p>
            <a:r>
              <a:rPr lang="hr-HR" dirty="0"/>
              <a:t>DOKUMENTACIJA ZA ZAVRŠNO IZVJEŠĆE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5E42C7-9416-47DE-AAE1-E16F648C1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646" y="873303"/>
            <a:ext cx="11284298" cy="5712432"/>
          </a:xfrm>
        </p:spPr>
        <p:txBody>
          <a:bodyPr>
            <a:normAutofit/>
          </a:bodyPr>
          <a:lstStyle/>
          <a:p>
            <a:r>
              <a:rPr lang="hr-HR" sz="2800" dirty="0"/>
              <a:t>Poslati na </a:t>
            </a:r>
            <a:r>
              <a:rPr lang="hr-HR" sz="28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davor.kulic@skole.hr</a:t>
            </a:r>
            <a:r>
              <a:rPr lang="hr-HR" sz="2800" dirty="0">
                <a:solidFill>
                  <a:srgbClr val="002060"/>
                </a:solidFill>
              </a:rPr>
              <a:t> </a:t>
            </a:r>
            <a:r>
              <a:rPr lang="hr-HR" sz="2800" dirty="0"/>
              <a:t>(skenirano): </a:t>
            </a:r>
          </a:p>
          <a:p>
            <a:pPr lvl="1"/>
            <a:r>
              <a:rPr lang="hr-HR" sz="2800" dirty="0"/>
              <a:t>Certifikate</a:t>
            </a:r>
          </a:p>
          <a:p>
            <a:pPr lvl="1"/>
            <a:r>
              <a:rPr lang="hr-HR" sz="2800" dirty="0" err="1"/>
              <a:t>Mobility</a:t>
            </a:r>
            <a:r>
              <a:rPr lang="hr-HR" sz="2800" dirty="0"/>
              <a:t> </a:t>
            </a:r>
            <a:r>
              <a:rPr lang="hr-HR" sz="2800" dirty="0" err="1"/>
              <a:t>Agreement</a:t>
            </a:r>
            <a:r>
              <a:rPr lang="hr-HR" sz="2800" dirty="0"/>
              <a:t> </a:t>
            </a:r>
          </a:p>
          <a:p>
            <a:pPr lvl="1"/>
            <a:r>
              <a:rPr lang="hr-HR" sz="2800" dirty="0" err="1"/>
              <a:t>Europass</a:t>
            </a:r>
            <a:r>
              <a:rPr lang="hr-HR" sz="2800" dirty="0"/>
              <a:t> </a:t>
            </a:r>
            <a:r>
              <a:rPr lang="hr-HR" sz="2800" dirty="0" err="1"/>
              <a:t>Mobility</a:t>
            </a:r>
            <a:r>
              <a:rPr lang="hr-HR" sz="2800" dirty="0"/>
              <a:t> </a:t>
            </a:r>
          </a:p>
          <a:p>
            <a:pPr lvl="1"/>
            <a:r>
              <a:rPr lang="hr-HR" sz="2800" dirty="0"/>
              <a:t>Linkove na objave o projektima škole vezanim za ciljeve (web škole, </a:t>
            </a:r>
            <a:r>
              <a:rPr lang="en-US" sz="2800" dirty="0"/>
              <a:t>Facebook, Instagram, YouTube </a:t>
            </a:r>
            <a:r>
              <a:rPr lang="en-US" sz="2800" dirty="0" err="1"/>
              <a:t>kanali</a:t>
            </a:r>
            <a:r>
              <a:rPr lang="hr-HR" sz="2800" dirty="0"/>
              <a:t>,</a:t>
            </a:r>
            <a:r>
              <a:rPr lang="en-US" sz="2800" dirty="0"/>
              <a:t> e-</a:t>
            </a:r>
            <a:r>
              <a:rPr lang="en-US" sz="2800" dirty="0" err="1"/>
              <a:t>Twinnig</a:t>
            </a:r>
            <a:r>
              <a:rPr lang="en-US" sz="2800" dirty="0"/>
              <a:t> </a:t>
            </a:r>
            <a:r>
              <a:rPr lang="hr-HR" sz="2800" dirty="0"/>
              <a:t>, portali, mediji, …) </a:t>
            </a:r>
          </a:p>
          <a:p>
            <a:pPr lvl="1"/>
            <a:r>
              <a:rPr lang="hr-HR" sz="2800" dirty="0"/>
              <a:t>Linkove na kurikulum škole (sa promjenama vezanim za tečaj) </a:t>
            </a:r>
          </a:p>
          <a:p>
            <a:pPr lvl="1"/>
            <a:r>
              <a:rPr lang="hr-HR" sz="2800" dirty="0"/>
              <a:t>Fotografije sa tečaja za web stranicu Udruge (paziti na veličinu datoteka) </a:t>
            </a:r>
          </a:p>
          <a:p>
            <a:pPr marL="0" indent="0">
              <a:buNone/>
            </a:pPr>
            <a:r>
              <a:rPr lang="hr-HR" sz="3000" dirty="0"/>
              <a:t>Ostalu dokumentaciju (karte, </a:t>
            </a:r>
            <a:r>
              <a:rPr lang="hr-HR" sz="3000" dirty="0" err="1"/>
              <a:t>boarding</a:t>
            </a:r>
            <a:r>
              <a:rPr lang="hr-HR" sz="3000" dirty="0"/>
              <a:t> </a:t>
            </a:r>
            <a:r>
              <a:rPr lang="hr-HR" sz="3000" dirty="0" err="1"/>
              <a:t>pass</a:t>
            </a:r>
            <a:r>
              <a:rPr lang="hr-HR" sz="3000" dirty="0"/>
              <a:t>-ove, račune za smještaj i kotizaciju, …) potrebno je čuvati. </a:t>
            </a:r>
          </a:p>
          <a:p>
            <a:pPr marL="0" indent="0">
              <a:buNone/>
            </a:pPr>
            <a:r>
              <a:rPr lang="hr-HR" sz="2800" dirty="0"/>
              <a:t>Na platformi </a:t>
            </a:r>
            <a:r>
              <a:rPr lang="hr-HR" sz="2800" dirty="0" err="1"/>
              <a:t>Beneficiary</a:t>
            </a:r>
            <a:r>
              <a:rPr lang="hr-HR" sz="2800" dirty="0"/>
              <a:t> Module (bivši </a:t>
            </a:r>
            <a:r>
              <a:rPr lang="hr-HR" sz="2800" dirty="0" err="1"/>
              <a:t>Mobility</a:t>
            </a:r>
            <a:r>
              <a:rPr lang="hr-HR" sz="2800" dirty="0"/>
              <a:t> Tool) ispuniti izvješće sa mobilnosti. (dobit ćete mail sa linkom kada projekt bude postavljen).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252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4384F6FB-EACE-446A-A300-713F075D2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276" y="1504905"/>
            <a:ext cx="6012272" cy="3541712"/>
          </a:xfrm>
        </p:spPr>
      </p:pic>
    </p:spTree>
    <p:extLst>
      <p:ext uri="{BB962C8B-B14F-4D97-AF65-F5344CB8AC3E}">
        <p14:creationId xmlns:p14="http://schemas.microsoft.com/office/powerpoint/2010/main" val="194767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5E4A36-CCC6-4058-B264-ED0B76DB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59" y="113015"/>
            <a:ext cx="10687731" cy="6935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>
                    <a:lumMod val="95000"/>
                  </a:schemeClr>
                </a:solidFill>
              </a:rPr>
              <a:t>CILJEVI: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493B24-01AE-4614-B99A-CB3AFC3CC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95" y="1058723"/>
            <a:ext cx="11708295" cy="57992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Povećati razinu znanja i djelovanja</a:t>
            </a:r>
            <a:r>
              <a:rPr lang="hr-HR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učenika i zajednice u kojoj škola djeluje </a:t>
            </a: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u području klimatskih promjena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, zaštite okoliša i održivog razvoja i uključiti se u provedbu Europskog zelenog plana te primijeniti sve naučeno na konkretnim aktivnostima na školskoj, lokalnoj, regionalnoj i državnoj razini.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Internacionalizirati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čiji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ravnatelji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članovi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UHSR-a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kroz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uključivanje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učenika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djelatnika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Erasmus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projekte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upoznati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specifičnostima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KA1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KA2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razdoblje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2021. - 2027.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Kroz </a:t>
            </a:r>
            <a:r>
              <a:rPr lang="hr-H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primjenu inovativnog vođenja i poučavanja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želimo da školske ustanove postanu mjesta promicanja kreativnosti,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izvrsnosti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slobodnog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kritičkog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razmišljanja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Unaprijediti upravljanje iznenadnim i nepredvidivim situacijama i </a:t>
            </a:r>
            <a:r>
              <a:rPr lang="hr-H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stvoriti zdravu školsku klimu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. Unaprjeđenje ozračja omogućit će da škola/dom postane mjesto uvažavanja i poštivanja različitosti.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843D6CF1-FE95-4B53-A0AA-11095690D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905E4EA9-9D69-46BE-8F05-B4F0A34AB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2FC731-0AC0-4B56-ADE7-4B2D8E6A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963" y="100426"/>
            <a:ext cx="9853828" cy="794096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1">
                    <a:lumMod val="95000"/>
                  </a:schemeClr>
                </a:solidFill>
              </a:rPr>
              <a:t>EVALUACIJA – KLIMATSKE PROMJENE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045FB7-AE18-4DAD-A2E1-5D28419A1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68" y="934934"/>
            <a:ext cx="11787809" cy="5598353"/>
          </a:xfrm>
        </p:spPr>
        <p:txBody>
          <a:bodyPr>
            <a:normAutofit fontScale="92500"/>
          </a:bodyPr>
          <a:lstStyle/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Prije kraja školske godine 2021./22. 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provesti anketu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među učenicima o ekološkim navikama  i </a:t>
            </a:r>
            <a:r>
              <a:rPr lang="hr-H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osnovati ekološke grupe. </a:t>
            </a:r>
          </a:p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kurikulumima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za 2022/2023 </a:t>
            </a:r>
            <a:r>
              <a:rPr lang="hr-H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definirati konkretne ekološke projekte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Učenici i nastavnici  će tijekom narednih godina 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sudjelovati u ekološkim akcijama.</a:t>
            </a:r>
          </a:p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Udruga će, do   kraja 2022. godine, 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pokrenuti e-</a:t>
            </a:r>
            <a:r>
              <a:rPr lang="hr-HR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Twinning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projekt</a:t>
            </a: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sa školama partnerima sa tečaja, vezan za temu. </a:t>
            </a:r>
          </a:p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Od početka školske godine 2022./2023, kroz 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implementaciju </a:t>
            </a:r>
            <a:r>
              <a:rPr lang="hr-HR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međupredmetne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teme Održivi razvoj</a:t>
            </a:r>
            <a:r>
              <a:rPr lang="hr-HR" sz="3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za osnovne i srednje škole u Republici Hrvatskoj (NN 7/2019-152) škole će unaprijediti znanja, vještine i stavove svojih učenika i kod njih razviti kritičko i kreativno mišljenje, osjećaj odgovornosti i aktivan odnos prema okolišu. </a:t>
            </a:r>
          </a:p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 suradnji sa lokalnim komunalnim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komunalnim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 tvrtkama u školama će 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započeti odvajanje otpada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B2CB12C-ABF3-48ED-A781-4A07432BA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D57F167-BD04-494E-B06E-A52EC5406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1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592C4E-10C7-4927-87F1-04AF03D4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246" y="365125"/>
            <a:ext cx="10515600" cy="688423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1">
                    <a:lumMod val="95000"/>
                  </a:schemeClr>
                </a:solidFill>
              </a:rPr>
              <a:t>EVALUACIJA – INTERNACIONALIZACIJA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0E6B09-A3CF-49E3-A669-51D60C56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053548"/>
            <a:ext cx="11628782" cy="54393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tečaja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ostale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UHSR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još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nisu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učinile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oformiti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Erasmus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projektne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timove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izraditi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Erasmus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razvojne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planove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školske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2021/22.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samostalno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prijaviti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Erasmus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projekte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sljedećem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državnom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skupu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ravnatelja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predstavnik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grupe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upoznati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članove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promjenama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novom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Erasmus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programu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razdoblje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2021.-2027.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Odmah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završetku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mobilnosti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projekta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održati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skup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svih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polaznici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tečajeva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razmijeniti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stečena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iskustva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znanja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svojim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motivirati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kolege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nastavnike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aktivno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uključe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planiranje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organizaciju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projekta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mobilnosti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Polaznici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tečaja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ostvarit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kontakte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buduće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suradnje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kolegama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drugih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zemalja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usavršiti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znanje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engleskog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jezika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digitalne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vještine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E37000E-3487-478E-9624-34A702E9B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2649CA83-4CD6-4557-BCE2-670AB535F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3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E84F90-74EB-4F3A-BCF8-6139D045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10515600" cy="867327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95000"/>
                  </a:schemeClr>
                </a:solidFill>
              </a:rPr>
              <a:t>EVALUACIJA – KVALITETA RADA USTANOVE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17B526-E0C4-43E8-A62F-4C2FCFAC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232452"/>
            <a:ext cx="11608904" cy="542676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školske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2021./2022.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kvalitetu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napraviti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Swot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analizu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izraditi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indikatore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procjene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kvalitete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rada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ustanove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Provesti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anketa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među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učenicima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nastavnicima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kakvu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nastavu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žele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izvannastavne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uvrstiti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skladu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modernizirati</a:t>
            </a:r>
            <a:r>
              <a:rPr lang="en-US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školski</a:t>
            </a:r>
            <a:r>
              <a:rPr lang="en-US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kurikulum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početku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školske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2022./2023.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stručna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služba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ravnatelj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kvalitetu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donijeti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akcijski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plan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procesa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promjene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pripremiti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širi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upravljati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promjenama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praćenje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procesa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napretka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provoditi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upitnike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učenike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nastavnike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roditelje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Ravnatelj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tijeku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promjena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puta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godišnje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izvještavati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Vijeća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učenika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roditelja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Nastavničko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vijeće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Swot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analiza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napretka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provoditi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kraju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svake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školske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Svi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članovi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projek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tnog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redovito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izvještavati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tematskim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sastancima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4718B05-CEA3-4BE1-A2B7-215BEED45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7953B20-EC21-4AC5-B8DD-157AB7D7B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62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1F602A-CCF6-4679-98FB-D6EA52E9F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975" y="294911"/>
            <a:ext cx="10515600" cy="767936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95000"/>
                  </a:schemeClr>
                </a:solidFill>
              </a:rPr>
              <a:t>EVALUACIJA – ZDRAVA ŠKOLSKA KLIMA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2ADCE4-7F24-481E-ADE6-7869021C5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25" y="1022530"/>
            <a:ext cx="11776741" cy="57249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Stvaranje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školske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prevenciji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postupanju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slučaju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stresnih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situacija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zaposlenike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učenike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prevencije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veljača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srpanj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2022.)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Uvođenje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novih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posebnih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Godišnji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plan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Kurikulum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svrhu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prevencije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stresa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konfliktnih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agresivnih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ponašanja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vršnjačkog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nasilja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rujan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2022)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Uvođenje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novih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tehnika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rješavanja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nasilnih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agresivnih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ponašanja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kraju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školske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2022/2023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usporedit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broj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agresivnih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ponašanja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njima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pripadajućih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odgojnih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mjera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odnosu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prethodnu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godinu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provesti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anketa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zadovoljstvu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učenika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nastavnika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školskom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klimom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Poboljšanje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motivacije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zaposlenika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preuzimanje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odgovornosti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radnim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zadacima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Rezultatima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ankete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nastavnika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učenika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procijeniti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odnos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broja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agresivnih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ponašanja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školi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poslije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primjene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donesenih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mjera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Analizirat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rezultati</a:t>
            </a:r>
            <a:r>
              <a:rPr lang="en-U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razini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UHSR-a.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7089299-AA13-4165-BF0E-85E54F97E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04E6847F-FA76-4A80-A351-991F0D888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0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305245-7C95-4F2E-B922-16A0AF37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4273"/>
            <a:ext cx="10515600" cy="827570"/>
          </a:xfrm>
        </p:spPr>
        <p:txBody>
          <a:bodyPr/>
          <a:lstStyle/>
          <a:p>
            <a:r>
              <a:rPr lang="hr-HR" dirty="0">
                <a:solidFill>
                  <a:schemeClr val="tx1">
                    <a:lumMod val="95000"/>
                  </a:schemeClr>
                </a:solidFill>
              </a:rPr>
              <a:t>DISEMINACIJA UNUTAR USTANOVE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1F681B-1788-46D3-800E-79C6A4371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31843"/>
            <a:ext cx="11184653" cy="5359812"/>
          </a:xfrm>
        </p:spPr>
        <p:txBody>
          <a:bodyPr>
            <a:normAutofit/>
          </a:bodyPr>
          <a:lstStyle/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državnim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skupovima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ravnatelja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2022.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održati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predavanja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ulozi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obrazovnih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institucija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borbi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klimatskim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promjenama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iskustvima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modernizaciji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nastave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načinima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ostvarivanja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boljeg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školskog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ozračja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teme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 tečajeva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održat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radionice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županijskim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ograncima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UHSR-a.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Materijali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 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tečajeva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po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povratku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objavljeni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webu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škola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proslijeđeni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članovima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FF14200-28A2-4C6F-B7C2-DFC131B1B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5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7AE5D0-9DA7-47A9-B89C-9ACC1714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938" y="407619"/>
            <a:ext cx="10515600" cy="7083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95000"/>
                  </a:schemeClr>
                </a:solidFill>
              </a:rPr>
              <a:t>DISEMINACIJA UNUTAR USTANOVE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0C16FB-1F20-4CFF-B3CB-DB0522232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44" y="1168993"/>
            <a:ext cx="11203912" cy="5419449"/>
          </a:xfrm>
        </p:spPr>
        <p:txBody>
          <a:bodyPr>
            <a:normAutofit/>
          </a:bodyPr>
          <a:lstStyle/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Svi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članovi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UHSR-a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transferom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naučenog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putem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weba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uživo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upoznati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specifičnostima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novog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Erasmus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EU za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razdoblje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2021.-2027.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Polaznici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tečajeva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svoja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znanja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iskustva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podijeliti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sjednicama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Nastavničkog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vijeća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Vijeća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učenika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Vijeća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roditelja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objavom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članaka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školskim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listovima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ustanovama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postavljeni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panoi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posvećeni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razvoju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satovima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razrednika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zemljopisa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gospodarstva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srodnih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predmeta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promicati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zelena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ekonomija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okoliša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razvoj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Udruga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pokrenuti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Etwinning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projekt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temu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drživog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478DD95-8E6B-4EE7-BE09-84FFC4F58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84493B6C-1A57-4C91-9023-A12CEEA2D6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1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6C358C-FEA8-4C8F-9FD8-AC8629511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65126"/>
            <a:ext cx="10515600" cy="767936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95000"/>
                  </a:schemeClr>
                </a:solidFill>
              </a:rPr>
              <a:t>DISEMINACIJA IZVAN USTANOVE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BE2AE2-F21A-495E-992C-F762A3466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30" y="1133062"/>
            <a:ext cx="10830340" cy="5208104"/>
          </a:xfrm>
        </p:spPr>
        <p:txBody>
          <a:bodyPr>
            <a:normAutofit/>
          </a:bodyPr>
          <a:lstStyle/>
          <a:p>
            <a:pPr lvl="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poduzetim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ekološkim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akcijama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Erasmus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projektima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...)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nakon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usavršavanja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Udruga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škole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objavljivati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svojim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web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stranicama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Facebooku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Instagramu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YouTube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kanalima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Twinnig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platformi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predstavljanjima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škola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lokalnim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državnim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medijima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sljedećoj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ESHA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konferenciji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predstavnik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održati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predavanje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važnosti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edukacije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klimatskim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promjenama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razvoju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68A8DEC-7881-4F54-B150-DF9E557DA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35" y="6241827"/>
            <a:ext cx="1761499" cy="50315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83B43AB2-5241-4691-8B65-03896C2C1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3" y="184096"/>
            <a:ext cx="880888" cy="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1224</Words>
  <Application>Microsoft Office PowerPoint</Application>
  <PresentationFormat>Široki zaslon</PresentationFormat>
  <Paragraphs>87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KONFERENCIJA HUROŠ-a i UHSR-a „PROFESIONALIZACIJA:  BUDUĆNOST HRVATSKOG ŠKOLSTVA”</vt:lpstr>
      <vt:lpstr>CILJEVI:</vt:lpstr>
      <vt:lpstr>EVALUACIJA – KLIMATSKE PROMJENE </vt:lpstr>
      <vt:lpstr>EVALUACIJA – INTERNACIONALIZACIJA</vt:lpstr>
      <vt:lpstr>EVALUACIJA – KVALITETA RADA USTANOVE</vt:lpstr>
      <vt:lpstr>EVALUACIJA – ZDRAVA ŠKOLSKA KLIMA</vt:lpstr>
      <vt:lpstr>DISEMINACIJA UNUTAR USTANOVE</vt:lpstr>
      <vt:lpstr>DISEMINACIJA UNUTAR USTANOVE</vt:lpstr>
      <vt:lpstr>DISEMINACIJA IZVAN USTANOVE</vt:lpstr>
      <vt:lpstr>DISEMINACIJA IZVAN USTANOVE </vt:lpstr>
      <vt:lpstr>VIDLJIVOST </vt:lpstr>
      <vt:lpstr>VIDLJIVOST</vt:lpstr>
      <vt:lpstr>DOKUMENTACIJA ZA ZAVRŠNO IZVJEŠĆE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Davor Kulić</dc:creator>
  <cp:lastModifiedBy>Davor Kulić</cp:lastModifiedBy>
  <cp:revision>40</cp:revision>
  <dcterms:created xsi:type="dcterms:W3CDTF">2022-04-24T08:58:08Z</dcterms:created>
  <dcterms:modified xsi:type="dcterms:W3CDTF">2022-05-03T14:46:29Z</dcterms:modified>
</cp:coreProperties>
</file>