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k Koster" initials="MK" lastIdx="1" clrIdx="0">
    <p:extLst>
      <p:ext uri="{19B8F6BF-5375-455C-9EA6-DF929625EA0E}">
        <p15:presenceInfo xmlns:p15="http://schemas.microsoft.com/office/powerpoint/2012/main" xmlns="" userId="" providerId=""/>
      </p:ext>
    </p:extLst>
  </p:cmAuthor>
  <p:cmAuthor id="2" name="Mark Koster" initials="MK [2]" lastIdx="1" clrIdx="1">
    <p:extLst>
      <p:ext uri="{19B8F6BF-5375-455C-9EA6-DF929625EA0E}">
        <p15:presenceInfo xmlns:p15="http://schemas.microsoft.com/office/powerpoint/2012/main" xmlns="" userId="" providerId="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54"/>
    <p:restoredTop sz="94715"/>
  </p:normalViewPr>
  <p:slideViewPr>
    <p:cSldViewPr snapToGrid="0" snapToObjects="1">
      <p:cViewPr varScale="1">
        <p:scale>
          <a:sx n="68" d="100"/>
          <a:sy n="68" d="100"/>
        </p:scale>
        <p:origin x="-69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BDBB5B-9AE8-0C45-9CD7-7C6C4D2575B2}" type="datetimeFigureOut">
              <a:rPr lang="en-GB" smtClean="0"/>
              <a:pPr/>
              <a:t>12/10/2016</a:t>
            </a:fld>
            <a:endParaRPr lang="en-GB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30707C-E70B-284D-9C64-0BDA2F901F7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748866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0707C-E70B-284D-9C64-0BDA2F901F70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397830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GB" dirty="0" smtClean="0"/>
              <a:t>How many carbon atoms are in butane</a:t>
            </a:r>
          </a:p>
          <a:p>
            <a:pPr marL="171450" indent="-171450">
              <a:buFontTx/>
              <a:buChar char="-"/>
            </a:pPr>
            <a:r>
              <a:rPr lang="en-GB" dirty="0" smtClean="0"/>
              <a:t>Which</a:t>
            </a:r>
            <a:r>
              <a:rPr lang="en-GB" baseline="0" dirty="0" smtClean="0"/>
              <a:t> of the following is an alkane?</a:t>
            </a:r>
          </a:p>
          <a:p>
            <a:pPr marL="171450" indent="-171450">
              <a:buFontTx/>
              <a:buChar char="-"/>
            </a:pPr>
            <a:r>
              <a:rPr lang="en-GB" baseline="0" dirty="0" smtClean="0"/>
              <a:t>What is the shape of aromatic molecules?</a:t>
            </a:r>
          </a:p>
          <a:p>
            <a:pPr marL="171450" indent="-171450">
              <a:buFontTx/>
              <a:buChar char="-"/>
            </a:pPr>
            <a:r>
              <a:rPr lang="en-GB" baseline="0" dirty="0" smtClean="0"/>
              <a:t>Why doesn’t </a:t>
            </a:r>
            <a:r>
              <a:rPr lang="en-GB" baseline="0" dirty="0" err="1" smtClean="0"/>
              <a:t>methene</a:t>
            </a:r>
            <a:r>
              <a:rPr lang="en-GB" baseline="0" dirty="0" smtClean="0"/>
              <a:t> exist?</a:t>
            </a:r>
          </a:p>
          <a:p>
            <a:pPr marL="171450" indent="-171450">
              <a:buFontTx/>
              <a:buChar char="-"/>
            </a:pPr>
            <a:endParaRPr lang="en-GB" baseline="0" dirty="0" smtClean="0"/>
          </a:p>
          <a:p>
            <a:pPr marL="171450" indent="-171450">
              <a:buFontTx/>
              <a:buChar char="-"/>
            </a:pPr>
            <a:r>
              <a:rPr lang="en-GB" baseline="0" dirty="0" smtClean="0"/>
              <a:t>Which of the following is the formula of benzene?</a:t>
            </a:r>
          </a:p>
          <a:p>
            <a:pPr marL="171450" indent="-171450">
              <a:buFontTx/>
              <a:buChar char="-"/>
            </a:pPr>
            <a:r>
              <a:rPr lang="en-GB" baseline="0" dirty="0" smtClean="0"/>
              <a:t>How many types of bonds does the benzene have?</a:t>
            </a:r>
          </a:p>
          <a:p>
            <a:pPr marL="171450" indent="-171450">
              <a:buFontTx/>
              <a:buChar char="-"/>
            </a:pPr>
            <a:r>
              <a:rPr lang="en-GB" baseline="0" dirty="0" smtClean="0"/>
              <a:t>Who discovered the structure of benzene.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0707C-E70B-284D-9C64-0BDA2F901F70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72891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 met cita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10/12/2016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10/12/2016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10/12/2016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TJ-9ERJshhA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ternetdict.com/nl/answers/what-is-ethane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mpsoniaway.org/fearless-ink/2012/06/04/the-snake-that-bites-its-own-tail/attachment/600px-ouroboros-simple-svg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err="1" smtClean="0"/>
              <a:t>Aromatic</a:t>
            </a:r>
            <a:r>
              <a:rPr lang="nl-NL" dirty="0" smtClean="0"/>
              <a:t> Chemistry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109286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Index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Hydrocarbon basics</a:t>
            </a:r>
          </a:p>
          <a:p>
            <a:r>
              <a:rPr lang="nl-NL" dirty="0" err="1" smtClean="0"/>
              <a:t>Circles</a:t>
            </a:r>
            <a:r>
              <a:rPr lang="nl-NL" dirty="0" smtClean="0"/>
              <a:t>?!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2090328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Hydrocarbon basics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683163"/>
          </a:xfrm>
        </p:spPr>
        <p:txBody>
          <a:bodyPr>
            <a:normAutofit/>
          </a:bodyPr>
          <a:lstStyle/>
          <a:p>
            <a:r>
              <a:rPr lang="nl-NL" dirty="0" smtClean="0"/>
              <a:t>Carbon ( C ) &amp; </a:t>
            </a:r>
            <a:r>
              <a:rPr lang="nl-NL" dirty="0" err="1" smtClean="0"/>
              <a:t>Hydrogen</a:t>
            </a:r>
            <a:r>
              <a:rPr lang="nl-NL" dirty="0" smtClean="0"/>
              <a:t> ( H )</a:t>
            </a:r>
          </a:p>
          <a:p>
            <a:r>
              <a:rPr lang="nl-NL" dirty="0" err="1" smtClean="0">
                <a:sym typeface="Wingdings"/>
              </a:rPr>
              <a:t>Alkanes</a:t>
            </a:r>
            <a:r>
              <a:rPr lang="nl-NL" dirty="0" smtClean="0">
                <a:sym typeface="Wingdings"/>
              </a:rPr>
              <a:t>, </a:t>
            </a:r>
            <a:r>
              <a:rPr lang="nl-NL" dirty="0" err="1" smtClean="0">
                <a:sym typeface="Wingdings"/>
              </a:rPr>
              <a:t>Alkenes</a:t>
            </a:r>
            <a:r>
              <a:rPr lang="nl-NL" dirty="0" smtClean="0">
                <a:sym typeface="Wingdings"/>
              </a:rPr>
              <a:t>, </a:t>
            </a:r>
            <a:r>
              <a:rPr lang="nl-NL" dirty="0" err="1" smtClean="0">
                <a:sym typeface="Wingdings"/>
              </a:rPr>
              <a:t>Alkynes</a:t>
            </a:r>
            <a:endParaRPr lang="nl-NL" dirty="0" smtClean="0">
              <a:sym typeface="Wingdings"/>
            </a:endParaRPr>
          </a:p>
          <a:p>
            <a:r>
              <a:rPr lang="nl-NL" dirty="0" smtClean="0">
                <a:sym typeface="Wingdings"/>
              </a:rPr>
              <a:t>Click </a:t>
            </a:r>
            <a:r>
              <a:rPr lang="nl-NL" dirty="0" err="1" smtClean="0">
                <a:sym typeface="Wingdings"/>
              </a:rPr>
              <a:t>for</a:t>
            </a:r>
            <a:r>
              <a:rPr lang="nl-NL" dirty="0" smtClean="0">
                <a:sym typeface="Wingdings"/>
              </a:rPr>
              <a:t> </a:t>
            </a:r>
            <a:r>
              <a:rPr lang="nl-NL" dirty="0" err="1" smtClean="0">
                <a:sym typeface="Wingdings"/>
              </a:rPr>
              <a:t>some</a:t>
            </a:r>
            <a:r>
              <a:rPr lang="nl-NL" dirty="0" smtClean="0">
                <a:sym typeface="Wingdings"/>
              </a:rPr>
              <a:t> more basics!</a:t>
            </a:r>
          </a:p>
          <a:p>
            <a:endParaRPr lang="nl-NL" dirty="0">
              <a:sym typeface="Wingdings"/>
            </a:endParaRPr>
          </a:p>
          <a:p>
            <a:endParaRPr lang="nl-NL" dirty="0" smtClean="0">
              <a:sym typeface="Wingdings"/>
            </a:endParaRPr>
          </a:p>
          <a:p>
            <a:endParaRPr lang="nl-NL" dirty="0">
              <a:sym typeface="Wingdings"/>
            </a:endParaRPr>
          </a:p>
          <a:p>
            <a:r>
              <a:rPr lang="nl-NL" dirty="0" smtClean="0">
                <a:sym typeface="Wingdings"/>
              </a:rPr>
              <a:t>Go </a:t>
            </a:r>
            <a:r>
              <a:rPr lang="nl-NL" dirty="0" err="1" smtClean="0">
                <a:sym typeface="Wingdings"/>
              </a:rPr>
              <a:t>to</a:t>
            </a:r>
            <a:r>
              <a:rPr lang="nl-NL" dirty="0" smtClean="0">
                <a:sym typeface="Wingdings"/>
              </a:rPr>
              <a:t> </a:t>
            </a:r>
            <a:r>
              <a:rPr lang="nl-NL" dirty="0" err="1" smtClean="0">
                <a:sym typeface="Wingdings"/>
              </a:rPr>
              <a:t>the</a:t>
            </a:r>
            <a:r>
              <a:rPr lang="nl-NL" dirty="0" smtClean="0">
                <a:sym typeface="Wingdings"/>
              </a:rPr>
              <a:t> next part! </a:t>
            </a:r>
          </a:p>
          <a:p>
            <a:endParaRPr lang="nl-NL" dirty="0" smtClean="0"/>
          </a:p>
        </p:txBody>
      </p:sp>
      <p:sp>
        <p:nvSpPr>
          <p:cNvPr id="5" name="Actieknop: Verder of Volgende 4">
            <a:hlinkClick r:id="" action="ppaction://hlinkshowjump?jump=nextslide" highlightClick="1"/>
          </p:cNvPr>
          <p:cNvSpPr/>
          <p:nvPr/>
        </p:nvSpPr>
        <p:spPr>
          <a:xfrm>
            <a:off x="4078013" y="2930114"/>
            <a:ext cx="683172" cy="44143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Actieknop: Verder of Volgende 3">
            <a:hlinkClick r:id="rId2" action="ppaction://hlinksldjump" highlightClick="1"/>
          </p:cNvPr>
          <p:cNvSpPr/>
          <p:nvPr/>
        </p:nvSpPr>
        <p:spPr>
          <a:xfrm>
            <a:off x="3285914" y="4516582"/>
            <a:ext cx="641131" cy="44143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Actieknop: Informatie 5">
            <a:hlinkClick r:id="rId4" highlightClick="1">
              <a:snd r:embed="rId3" name="Drum Roll.wav"/>
            </a:hlinkClick>
          </p:cNvPr>
          <p:cNvSpPr/>
          <p:nvPr/>
        </p:nvSpPr>
        <p:spPr>
          <a:xfrm>
            <a:off x="8631381" y="2416541"/>
            <a:ext cx="872837" cy="734290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kstvak 6"/>
          <p:cNvSpPr txBox="1"/>
          <p:nvPr/>
        </p:nvSpPr>
        <p:spPr>
          <a:xfrm>
            <a:off x="7038108" y="1932115"/>
            <a:ext cx="2715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Some extra information!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780073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1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000"/>
                            </p:stCondLst>
                            <p:childTnLst>
                              <p:par>
                                <p:cTn id="20" presetID="1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Amount of C </a:t>
            </a:r>
            <a:r>
              <a:rPr lang="en-GB" dirty="0" smtClean="0">
                <a:sym typeface="Wingdings"/>
              </a:rPr>
              <a:t> *2 +2  Amount of H</a:t>
            </a:r>
          </a:p>
          <a:p>
            <a:r>
              <a:rPr lang="en-GB" dirty="0" smtClean="0">
                <a:sym typeface="Wingdings"/>
              </a:rPr>
              <a:t>Alkane  single bond  stable bond</a:t>
            </a:r>
          </a:p>
          <a:p>
            <a:endParaRPr lang="en-GB" dirty="0" smtClean="0">
              <a:sym typeface="Wingdings"/>
            </a:endParaRPr>
          </a:p>
          <a:p>
            <a:endParaRPr lang="en-GB" dirty="0">
              <a:sym typeface="Wingdings"/>
            </a:endParaRPr>
          </a:p>
          <a:p>
            <a:endParaRPr lang="en-GB" dirty="0" smtClean="0">
              <a:sym typeface="Wingdings"/>
            </a:endParaRPr>
          </a:p>
          <a:p>
            <a:endParaRPr lang="en-GB" dirty="0" smtClean="0">
              <a:sym typeface="Wingdings"/>
            </a:endParaRPr>
          </a:p>
        </p:txBody>
      </p:sp>
      <p:pic>
        <p:nvPicPr>
          <p:cNvPr id="1030" name="Picture 6" descr="fbeeldingsresultaat voor ethaan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08201" y="3652422"/>
            <a:ext cx="2816018" cy="2123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Hydrocarbon basics: Alkanes</a:t>
            </a:r>
            <a:endParaRPr lang="en-GB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25448466"/>
              </p:ext>
            </p:extLst>
          </p:nvPr>
        </p:nvGraphicFramePr>
        <p:xfrm>
          <a:off x="6425320" y="2256220"/>
          <a:ext cx="3317768" cy="434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7645"/>
                <a:gridCol w="1650123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Name of the molecule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Formula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Meth</a:t>
                      </a:r>
                      <a:r>
                        <a:rPr lang="en-GB" dirty="0" smtClean="0"/>
                        <a:t>ane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CH</a:t>
                      </a:r>
                      <a:r>
                        <a:rPr lang="en-GB" baseline="-25000" dirty="0" smtClean="0"/>
                        <a:t>4</a:t>
                      </a:r>
                      <a:endParaRPr lang="en-GB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Eth</a:t>
                      </a:r>
                      <a:r>
                        <a:rPr lang="en-GB" dirty="0" smtClean="0"/>
                        <a:t>ane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</a:t>
                      </a:r>
                      <a:r>
                        <a:rPr lang="en-GB" baseline="-25000" dirty="0" smtClean="0"/>
                        <a:t>2</a:t>
                      </a:r>
                      <a:r>
                        <a:rPr lang="en-GB" dirty="0" smtClean="0"/>
                        <a:t>H</a:t>
                      </a:r>
                      <a:r>
                        <a:rPr lang="en-GB" baseline="-25000" dirty="0" smtClean="0"/>
                        <a:t>6</a:t>
                      </a:r>
                      <a:endParaRPr lang="en-GB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Prop</a:t>
                      </a:r>
                      <a:r>
                        <a:rPr lang="en-GB" dirty="0" smtClean="0"/>
                        <a:t>ane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</a:t>
                      </a:r>
                      <a:r>
                        <a:rPr lang="en-GB" baseline="-25000" dirty="0" smtClean="0"/>
                        <a:t>3</a:t>
                      </a:r>
                      <a:r>
                        <a:rPr lang="en-GB" dirty="0" smtClean="0"/>
                        <a:t>H</a:t>
                      </a:r>
                      <a:r>
                        <a:rPr lang="en-GB" baseline="-25000" dirty="0" smtClean="0"/>
                        <a:t>8</a:t>
                      </a:r>
                      <a:endParaRPr lang="en-GB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err="1" smtClean="0"/>
                        <a:t>Buth</a:t>
                      </a:r>
                      <a:r>
                        <a:rPr lang="en-GB" dirty="0" err="1" smtClean="0"/>
                        <a:t>ane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</a:t>
                      </a:r>
                      <a:r>
                        <a:rPr lang="en-GB" baseline="-25000" dirty="0" smtClean="0"/>
                        <a:t>4</a:t>
                      </a:r>
                      <a:r>
                        <a:rPr lang="en-GB" dirty="0" smtClean="0"/>
                        <a:t>H</a:t>
                      </a:r>
                      <a:r>
                        <a:rPr lang="en-GB" baseline="-25000" dirty="0" smtClean="0"/>
                        <a:t>10</a:t>
                      </a:r>
                      <a:endParaRPr lang="en-GB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Pent</a:t>
                      </a:r>
                      <a:r>
                        <a:rPr lang="en-GB" dirty="0" smtClean="0"/>
                        <a:t>ane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</a:t>
                      </a:r>
                      <a:r>
                        <a:rPr lang="en-GB" baseline="-25000" dirty="0" smtClean="0"/>
                        <a:t>5</a:t>
                      </a:r>
                      <a:r>
                        <a:rPr lang="en-GB" dirty="0" smtClean="0"/>
                        <a:t>H</a:t>
                      </a:r>
                      <a:r>
                        <a:rPr lang="en-GB" baseline="-25000" dirty="0" smtClean="0"/>
                        <a:t>12</a:t>
                      </a:r>
                      <a:endParaRPr lang="en-GB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Hex</a:t>
                      </a:r>
                      <a:r>
                        <a:rPr lang="en-GB" dirty="0" smtClean="0"/>
                        <a:t>ane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</a:t>
                      </a:r>
                      <a:r>
                        <a:rPr lang="en-GB" baseline="-25000" dirty="0" smtClean="0"/>
                        <a:t>6</a:t>
                      </a:r>
                      <a:r>
                        <a:rPr lang="en-GB" dirty="0" smtClean="0"/>
                        <a:t>H</a:t>
                      </a:r>
                      <a:r>
                        <a:rPr lang="en-GB" baseline="-25000" dirty="0" smtClean="0"/>
                        <a:t>14</a:t>
                      </a:r>
                      <a:endParaRPr lang="en-GB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Hept</a:t>
                      </a:r>
                      <a:r>
                        <a:rPr lang="en-GB" dirty="0" smtClean="0"/>
                        <a:t>ane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</a:t>
                      </a:r>
                      <a:r>
                        <a:rPr lang="en-GB" baseline="-25000" dirty="0" smtClean="0"/>
                        <a:t>7</a:t>
                      </a:r>
                      <a:r>
                        <a:rPr lang="en-GB" dirty="0" smtClean="0"/>
                        <a:t>H</a:t>
                      </a:r>
                      <a:r>
                        <a:rPr lang="en-GB" baseline="-25000" dirty="0" smtClean="0"/>
                        <a:t>16</a:t>
                      </a:r>
                      <a:endParaRPr lang="en-GB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Oct</a:t>
                      </a:r>
                      <a:r>
                        <a:rPr lang="en-GB" dirty="0" smtClean="0"/>
                        <a:t>ane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</a:t>
                      </a:r>
                      <a:r>
                        <a:rPr lang="en-GB" baseline="-25000" dirty="0" smtClean="0"/>
                        <a:t>8</a:t>
                      </a:r>
                      <a:r>
                        <a:rPr lang="en-GB" dirty="0" smtClean="0"/>
                        <a:t>H</a:t>
                      </a:r>
                      <a:r>
                        <a:rPr lang="en-GB" baseline="-25000" dirty="0" smtClean="0"/>
                        <a:t>18</a:t>
                      </a:r>
                      <a:endParaRPr lang="en-GB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err="1" smtClean="0"/>
                        <a:t>Non</a:t>
                      </a:r>
                      <a:r>
                        <a:rPr lang="en-GB" dirty="0" err="1" smtClean="0"/>
                        <a:t>ane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</a:t>
                      </a:r>
                      <a:r>
                        <a:rPr lang="en-GB" baseline="-25000" dirty="0" smtClean="0"/>
                        <a:t>9</a:t>
                      </a:r>
                      <a:r>
                        <a:rPr lang="en-GB" dirty="0" smtClean="0"/>
                        <a:t>H</a:t>
                      </a:r>
                      <a:r>
                        <a:rPr lang="en-GB" baseline="-25000" dirty="0" smtClean="0"/>
                        <a:t>20</a:t>
                      </a:r>
                      <a:endParaRPr lang="en-GB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err="1" smtClean="0"/>
                        <a:t>Dec</a:t>
                      </a:r>
                      <a:r>
                        <a:rPr lang="en-GB" dirty="0" err="1" smtClean="0"/>
                        <a:t>ane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</a:t>
                      </a:r>
                      <a:r>
                        <a:rPr lang="en-GB" baseline="-25000" dirty="0" smtClean="0"/>
                        <a:t>10</a:t>
                      </a:r>
                      <a:r>
                        <a:rPr lang="en-GB" dirty="0" smtClean="0"/>
                        <a:t>H</a:t>
                      </a:r>
                      <a:r>
                        <a:rPr lang="en-GB" baseline="-25000" dirty="0" smtClean="0"/>
                        <a:t>22</a:t>
                      </a:r>
                      <a:endParaRPr lang="en-GB" baseline="-25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kstvak 4"/>
          <p:cNvSpPr txBox="1"/>
          <p:nvPr/>
        </p:nvSpPr>
        <p:spPr>
          <a:xfrm>
            <a:off x="1723696" y="5804627"/>
            <a:ext cx="1681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Ethane (C</a:t>
            </a:r>
            <a:r>
              <a:rPr lang="en-GB" baseline="-25000" dirty="0" smtClean="0"/>
              <a:t>2</a:t>
            </a:r>
            <a:r>
              <a:rPr lang="en-GB" dirty="0" smtClean="0"/>
              <a:t>H</a:t>
            </a:r>
            <a:r>
              <a:rPr lang="en-GB" baseline="-25000" dirty="0" smtClean="0"/>
              <a:t>6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48959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ormulas for 3-octen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9081" b="50357"/>
          <a:stretch/>
        </p:blipFill>
        <p:spPr bwMode="auto">
          <a:xfrm>
            <a:off x="1139486" y="4268842"/>
            <a:ext cx="3086150" cy="1023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56055" y="2160589"/>
            <a:ext cx="5869265" cy="2191093"/>
          </a:xfrm>
        </p:spPr>
        <p:txBody>
          <a:bodyPr/>
          <a:lstStyle/>
          <a:p>
            <a:r>
              <a:rPr lang="en-GB" dirty="0" smtClean="0"/>
              <a:t>Alkene </a:t>
            </a:r>
            <a:r>
              <a:rPr lang="en-GB" dirty="0" smtClean="0">
                <a:sym typeface="Wingdings"/>
              </a:rPr>
              <a:t> double bond  less stable bond </a:t>
            </a:r>
          </a:p>
          <a:p>
            <a:r>
              <a:rPr lang="en-GB" dirty="0" smtClean="0">
                <a:sym typeface="Wingdings"/>
              </a:rPr>
              <a:t>For every double bond  -2 H</a:t>
            </a:r>
          </a:p>
          <a:p>
            <a:r>
              <a:rPr lang="en-GB" b="1" dirty="0" smtClean="0">
                <a:sym typeface="Wingdings"/>
              </a:rPr>
              <a:t>No </a:t>
            </a:r>
            <a:r>
              <a:rPr lang="en-GB" b="1" dirty="0" err="1" smtClean="0">
                <a:sym typeface="Wingdings"/>
              </a:rPr>
              <a:t>methene</a:t>
            </a:r>
            <a:r>
              <a:rPr lang="en-GB" b="1" dirty="0" smtClean="0">
                <a:sym typeface="Wingdings"/>
              </a:rPr>
              <a:t>!</a:t>
            </a:r>
          </a:p>
          <a:p>
            <a:r>
              <a:rPr lang="en-GB" dirty="0" smtClean="0">
                <a:sym typeface="Wingdings"/>
              </a:rPr>
              <a:t>Name changes depending on where the double bond is!</a:t>
            </a:r>
          </a:p>
          <a:p>
            <a:endParaRPr lang="en-GB" dirty="0">
              <a:sym typeface="Wingdings"/>
            </a:endParaRPr>
          </a:p>
          <a:p>
            <a:endParaRPr lang="en-GB" dirty="0" smtClean="0">
              <a:sym typeface="Wingdings"/>
            </a:endParaRPr>
          </a:p>
          <a:p>
            <a:endParaRPr lang="en-GB" dirty="0" smtClean="0">
              <a:sym typeface="Wingdings"/>
            </a:endParaRPr>
          </a:p>
          <a:p>
            <a:endParaRPr lang="en-GB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Hydrocarbon basics: Alkenes</a:t>
            </a:r>
            <a:endParaRPr lang="en-GB" dirty="0"/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93039694"/>
              </p:ext>
            </p:extLst>
          </p:nvPr>
        </p:nvGraphicFramePr>
        <p:xfrm>
          <a:off x="6425320" y="2293911"/>
          <a:ext cx="3317768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7645"/>
                <a:gridCol w="1650123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Name of the molecule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Formula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err="1" smtClean="0"/>
                        <a:t>Eth</a:t>
                      </a:r>
                      <a:r>
                        <a:rPr lang="en-GB" b="0" dirty="0" err="1" smtClean="0"/>
                        <a:t>ene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</a:t>
                      </a:r>
                      <a:r>
                        <a:rPr lang="en-GB" baseline="-25000" dirty="0" smtClean="0"/>
                        <a:t>2</a:t>
                      </a:r>
                      <a:r>
                        <a:rPr lang="en-GB" dirty="0" smtClean="0"/>
                        <a:t>H</a:t>
                      </a:r>
                      <a:r>
                        <a:rPr lang="en-GB" baseline="-25000" dirty="0" smtClean="0"/>
                        <a:t>4</a:t>
                      </a:r>
                      <a:endParaRPr lang="en-GB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Prop</a:t>
                      </a:r>
                      <a:r>
                        <a:rPr lang="en-GB" b="0" dirty="0" smtClean="0"/>
                        <a:t>e</a:t>
                      </a:r>
                      <a:r>
                        <a:rPr lang="en-GB" dirty="0" smtClean="0"/>
                        <a:t>ne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</a:t>
                      </a:r>
                      <a:r>
                        <a:rPr lang="en-GB" baseline="-25000" dirty="0" smtClean="0"/>
                        <a:t>3</a:t>
                      </a:r>
                      <a:r>
                        <a:rPr lang="en-GB" dirty="0" smtClean="0"/>
                        <a:t>H</a:t>
                      </a:r>
                      <a:r>
                        <a:rPr lang="en-GB" baseline="-25000" dirty="0" smtClean="0"/>
                        <a:t>6</a:t>
                      </a:r>
                      <a:endParaRPr lang="en-GB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err="1" smtClean="0"/>
                        <a:t>Buth</a:t>
                      </a:r>
                      <a:r>
                        <a:rPr lang="en-GB" b="0" dirty="0" err="1" smtClean="0"/>
                        <a:t>e</a:t>
                      </a:r>
                      <a:r>
                        <a:rPr lang="en-GB" dirty="0" err="1" smtClean="0"/>
                        <a:t>ne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</a:t>
                      </a:r>
                      <a:r>
                        <a:rPr lang="en-GB" baseline="-25000" dirty="0" smtClean="0"/>
                        <a:t>4</a:t>
                      </a:r>
                      <a:r>
                        <a:rPr lang="en-GB" dirty="0" smtClean="0"/>
                        <a:t>H</a:t>
                      </a:r>
                      <a:r>
                        <a:rPr lang="en-GB" baseline="-25000" dirty="0" smtClean="0"/>
                        <a:t>8</a:t>
                      </a:r>
                      <a:endParaRPr lang="en-GB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Pent</a:t>
                      </a:r>
                      <a:r>
                        <a:rPr lang="en-GB" b="0" dirty="0" smtClean="0"/>
                        <a:t>e</a:t>
                      </a:r>
                      <a:r>
                        <a:rPr lang="en-GB" dirty="0" smtClean="0"/>
                        <a:t>ne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</a:t>
                      </a:r>
                      <a:r>
                        <a:rPr lang="en-GB" baseline="-25000" dirty="0" smtClean="0"/>
                        <a:t>5</a:t>
                      </a:r>
                      <a:r>
                        <a:rPr lang="en-GB" dirty="0" smtClean="0"/>
                        <a:t>H</a:t>
                      </a:r>
                      <a:r>
                        <a:rPr lang="en-GB" baseline="-25000" dirty="0" smtClean="0"/>
                        <a:t>10</a:t>
                      </a:r>
                      <a:endParaRPr lang="en-GB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err="1" smtClean="0"/>
                        <a:t>Hex</a:t>
                      </a:r>
                      <a:r>
                        <a:rPr lang="en-GB" b="0" dirty="0" err="1" smtClean="0"/>
                        <a:t>e</a:t>
                      </a:r>
                      <a:r>
                        <a:rPr lang="en-GB" dirty="0" err="1" smtClean="0"/>
                        <a:t>ne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</a:t>
                      </a:r>
                      <a:r>
                        <a:rPr lang="en-GB" baseline="-25000" dirty="0" smtClean="0"/>
                        <a:t>6</a:t>
                      </a:r>
                      <a:r>
                        <a:rPr lang="en-GB" dirty="0" smtClean="0"/>
                        <a:t>H</a:t>
                      </a:r>
                      <a:r>
                        <a:rPr lang="en-GB" baseline="-25000" dirty="0" smtClean="0"/>
                        <a:t>12</a:t>
                      </a:r>
                      <a:endParaRPr lang="en-GB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err="1" smtClean="0"/>
                        <a:t>Hept</a:t>
                      </a:r>
                      <a:r>
                        <a:rPr lang="en-GB" b="0" dirty="0" err="1" smtClean="0"/>
                        <a:t>e</a:t>
                      </a:r>
                      <a:r>
                        <a:rPr lang="en-GB" dirty="0" err="1" smtClean="0"/>
                        <a:t>ne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</a:t>
                      </a:r>
                      <a:r>
                        <a:rPr lang="en-GB" baseline="-25000" dirty="0" smtClean="0"/>
                        <a:t>7</a:t>
                      </a:r>
                      <a:r>
                        <a:rPr lang="en-GB" dirty="0" smtClean="0"/>
                        <a:t>H</a:t>
                      </a:r>
                      <a:r>
                        <a:rPr lang="en-GB" baseline="-25000" dirty="0" smtClean="0"/>
                        <a:t>14</a:t>
                      </a:r>
                      <a:endParaRPr lang="en-GB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err="1" smtClean="0"/>
                        <a:t>Oct</a:t>
                      </a:r>
                      <a:r>
                        <a:rPr lang="en-GB" b="0" dirty="0" err="1" smtClean="0"/>
                        <a:t>e</a:t>
                      </a:r>
                      <a:r>
                        <a:rPr lang="en-GB" dirty="0" err="1" smtClean="0"/>
                        <a:t>ne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</a:t>
                      </a:r>
                      <a:r>
                        <a:rPr lang="en-GB" baseline="-25000" dirty="0" smtClean="0"/>
                        <a:t>8</a:t>
                      </a:r>
                      <a:r>
                        <a:rPr lang="en-GB" dirty="0" smtClean="0"/>
                        <a:t>H</a:t>
                      </a:r>
                      <a:r>
                        <a:rPr lang="en-GB" baseline="-25000" dirty="0" smtClean="0"/>
                        <a:t>16</a:t>
                      </a:r>
                      <a:endParaRPr lang="en-GB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err="1" smtClean="0"/>
                        <a:t>Non</a:t>
                      </a:r>
                      <a:r>
                        <a:rPr lang="en-GB" b="0" dirty="0" err="1" smtClean="0"/>
                        <a:t>e</a:t>
                      </a:r>
                      <a:r>
                        <a:rPr lang="en-GB" dirty="0" err="1" smtClean="0"/>
                        <a:t>ne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</a:t>
                      </a:r>
                      <a:r>
                        <a:rPr lang="en-GB" baseline="-25000" dirty="0" smtClean="0"/>
                        <a:t>9</a:t>
                      </a:r>
                      <a:r>
                        <a:rPr lang="en-GB" dirty="0" smtClean="0"/>
                        <a:t>H</a:t>
                      </a:r>
                      <a:r>
                        <a:rPr lang="en-GB" baseline="-25000" dirty="0" smtClean="0"/>
                        <a:t>18</a:t>
                      </a:r>
                      <a:endParaRPr lang="en-GB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err="1" smtClean="0"/>
                        <a:t>Dec</a:t>
                      </a:r>
                      <a:r>
                        <a:rPr lang="en-GB" b="0" dirty="0" err="1" smtClean="0"/>
                        <a:t>e</a:t>
                      </a:r>
                      <a:r>
                        <a:rPr lang="en-GB" dirty="0" err="1" smtClean="0"/>
                        <a:t>ne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</a:t>
                      </a:r>
                      <a:r>
                        <a:rPr lang="en-GB" baseline="-25000" dirty="0" smtClean="0"/>
                        <a:t>10</a:t>
                      </a:r>
                      <a:r>
                        <a:rPr lang="en-GB" dirty="0" smtClean="0"/>
                        <a:t>H</a:t>
                      </a:r>
                      <a:r>
                        <a:rPr lang="en-GB" baseline="-25000" dirty="0" smtClean="0"/>
                        <a:t>20</a:t>
                      </a:r>
                      <a:endParaRPr lang="en-GB" baseline="-25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kstvak 6"/>
          <p:cNvSpPr txBox="1"/>
          <p:nvPr/>
        </p:nvSpPr>
        <p:spPr>
          <a:xfrm>
            <a:off x="830317" y="5664781"/>
            <a:ext cx="4298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3-octene, double bond is in third place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23208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000"/>
                            </p:stCondLst>
                            <p:childTnLst>
                              <p:par>
                                <p:cTn id="30" presetID="12" presetClass="entr" presetSubtype="4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3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faculty.ccbcmd.edu/courses/chem100e/nchem100/lectures/ch5pb3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59724" y="4309242"/>
            <a:ext cx="219075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Hydrocarbon basics: Alkynes</a:t>
            </a:r>
            <a:endParaRPr lang="en-GB" dirty="0"/>
          </a:p>
        </p:txBody>
      </p:sp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76773651"/>
              </p:ext>
            </p:extLst>
          </p:nvPr>
        </p:nvGraphicFramePr>
        <p:xfrm>
          <a:off x="7076961" y="2588200"/>
          <a:ext cx="3317768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7645"/>
                <a:gridCol w="1650123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Name of the molecule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Formula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err="1" smtClean="0"/>
                        <a:t>Eth</a:t>
                      </a:r>
                      <a:r>
                        <a:rPr lang="en-GB" b="0" dirty="0" err="1" smtClean="0"/>
                        <a:t>yne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</a:t>
                      </a:r>
                      <a:r>
                        <a:rPr lang="en-GB" baseline="-25000" dirty="0" smtClean="0"/>
                        <a:t>2</a:t>
                      </a:r>
                      <a:r>
                        <a:rPr lang="en-GB" dirty="0" smtClean="0"/>
                        <a:t>H</a:t>
                      </a:r>
                      <a:r>
                        <a:rPr lang="en-GB" baseline="-25000" dirty="0" smtClean="0"/>
                        <a:t>2</a:t>
                      </a:r>
                      <a:endParaRPr lang="en-GB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err="1" smtClean="0"/>
                        <a:t>Prop</a:t>
                      </a:r>
                      <a:r>
                        <a:rPr lang="en-GB" b="0" dirty="0" err="1" smtClean="0"/>
                        <a:t>y</a:t>
                      </a:r>
                      <a:r>
                        <a:rPr lang="en-GB" dirty="0" err="1" smtClean="0"/>
                        <a:t>ne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</a:t>
                      </a:r>
                      <a:r>
                        <a:rPr lang="en-GB" baseline="-25000" dirty="0" smtClean="0"/>
                        <a:t>3</a:t>
                      </a:r>
                      <a:r>
                        <a:rPr lang="en-GB" baseline="0" dirty="0" smtClean="0"/>
                        <a:t>H4</a:t>
                      </a:r>
                      <a:endParaRPr lang="en-GB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err="1" smtClean="0"/>
                        <a:t>Buth</a:t>
                      </a:r>
                      <a:r>
                        <a:rPr lang="en-GB" b="0" dirty="0" err="1" smtClean="0"/>
                        <a:t>y</a:t>
                      </a:r>
                      <a:r>
                        <a:rPr lang="en-GB" dirty="0" err="1" smtClean="0"/>
                        <a:t>ne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</a:t>
                      </a:r>
                      <a:r>
                        <a:rPr lang="en-GB" baseline="-25000" dirty="0" smtClean="0"/>
                        <a:t>4</a:t>
                      </a:r>
                      <a:r>
                        <a:rPr lang="en-GB" dirty="0" smtClean="0"/>
                        <a:t>H</a:t>
                      </a:r>
                      <a:r>
                        <a:rPr lang="en-GB" baseline="-25000" dirty="0" smtClean="0"/>
                        <a:t>6</a:t>
                      </a:r>
                      <a:endParaRPr lang="en-GB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err="1" smtClean="0"/>
                        <a:t>Pent</a:t>
                      </a:r>
                      <a:r>
                        <a:rPr lang="en-GB" b="0" dirty="0" err="1" smtClean="0"/>
                        <a:t>y</a:t>
                      </a:r>
                      <a:r>
                        <a:rPr lang="en-GB" dirty="0" err="1" smtClean="0"/>
                        <a:t>ne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</a:t>
                      </a:r>
                      <a:r>
                        <a:rPr lang="en-GB" baseline="-25000" dirty="0" smtClean="0"/>
                        <a:t>5</a:t>
                      </a:r>
                      <a:r>
                        <a:rPr lang="en-GB" dirty="0" smtClean="0"/>
                        <a:t>H</a:t>
                      </a:r>
                      <a:r>
                        <a:rPr lang="en-GB" baseline="-25000" dirty="0" smtClean="0"/>
                        <a:t>8</a:t>
                      </a:r>
                      <a:endParaRPr lang="en-GB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err="1" smtClean="0"/>
                        <a:t>Hex</a:t>
                      </a:r>
                      <a:r>
                        <a:rPr lang="en-GB" b="0" dirty="0" err="1" smtClean="0"/>
                        <a:t>y</a:t>
                      </a:r>
                      <a:r>
                        <a:rPr lang="en-GB" dirty="0" err="1" smtClean="0"/>
                        <a:t>ne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</a:t>
                      </a:r>
                      <a:r>
                        <a:rPr lang="en-GB" baseline="-25000" dirty="0" smtClean="0"/>
                        <a:t>6</a:t>
                      </a:r>
                      <a:r>
                        <a:rPr lang="en-GB" dirty="0" smtClean="0"/>
                        <a:t>H</a:t>
                      </a:r>
                      <a:r>
                        <a:rPr lang="en-GB" baseline="-25000" dirty="0" smtClean="0"/>
                        <a:t>10</a:t>
                      </a:r>
                      <a:endParaRPr lang="en-GB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err="1" smtClean="0"/>
                        <a:t>Hept</a:t>
                      </a:r>
                      <a:r>
                        <a:rPr lang="en-GB" b="0" dirty="0" err="1" smtClean="0"/>
                        <a:t>y</a:t>
                      </a:r>
                      <a:r>
                        <a:rPr lang="en-GB" dirty="0" err="1" smtClean="0"/>
                        <a:t>ne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</a:t>
                      </a:r>
                      <a:r>
                        <a:rPr lang="en-GB" baseline="-25000" dirty="0" smtClean="0"/>
                        <a:t>7</a:t>
                      </a:r>
                      <a:r>
                        <a:rPr lang="en-GB" dirty="0" smtClean="0"/>
                        <a:t>H</a:t>
                      </a:r>
                      <a:r>
                        <a:rPr lang="en-GB" baseline="-25000" dirty="0" smtClean="0"/>
                        <a:t>12</a:t>
                      </a:r>
                      <a:endParaRPr lang="en-GB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err="1" smtClean="0"/>
                        <a:t>Oct</a:t>
                      </a:r>
                      <a:r>
                        <a:rPr lang="en-GB" b="0" dirty="0" err="1" smtClean="0"/>
                        <a:t>y</a:t>
                      </a:r>
                      <a:r>
                        <a:rPr lang="en-GB" dirty="0" err="1" smtClean="0"/>
                        <a:t>ne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</a:t>
                      </a:r>
                      <a:r>
                        <a:rPr lang="en-GB" baseline="-25000" dirty="0" smtClean="0"/>
                        <a:t>8</a:t>
                      </a:r>
                      <a:r>
                        <a:rPr lang="en-GB" dirty="0" smtClean="0"/>
                        <a:t>H</a:t>
                      </a:r>
                      <a:r>
                        <a:rPr lang="en-GB" baseline="-25000" dirty="0" smtClean="0"/>
                        <a:t>14</a:t>
                      </a:r>
                      <a:endParaRPr lang="en-GB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err="1" smtClean="0"/>
                        <a:t>Non</a:t>
                      </a:r>
                      <a:r>
                        <a:rPr lang="en-GB" b="0" dirty="0" err="1" smtClean="0"/>
                        <a:t>y</a:t>
                      </a:r>
                      <a:r>
                        <a:rPr lang="en-GB" dirty="0" err="1" smtClean="0"/>
                        <a:t>ne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</a:t>
                      </a:r>
                      <a:r>
                        <a:rPr lang="en-GB" baseline="-25000" dirty="0" smtClean="0"/>
                        <a:t>9</a:t>
                      </a:r>
                      <a:r>
                        <a:rPr lang="en-GB" dirty="0" smtClean="0"/>
                        <a:t>H</a:t>
                      </a:r>
                      <a:r>
                        <a:rPr lang="en-GB" baseline="-25000" dirty="0" smtClean="0"/>
                        <a:t>16</a:t>
                      </a:r>
                      <a:endParaRPr lang="en-GB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err="1" smtClean="0"/>
                        <a:t>Dec</a:t>
                      </a:r>
                      <a:r>
                        <a:rPr lang="en-GB" b="0" dirty="0" err="1" smtClean="0"/>
                        <a:t>y</a:t>
                      </a:r>
                      <a:r>
                        <a:rPr lang="en-GB" dirty="0" err="1" smtClean="0"/>
                        <a:t>ne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</a:t>
                      </a:r>
                      <a:r>
                        <a:rPr lang="en-GB" baseline="-25000" dirty="0" smtClean="0"/>
                        <a:t>10</a:t>
                      </a:r>
                      <a:r>
                        <a:rPr lang="en-GB" dirty="0" smtClean="0"/>
                        <a:t>H</a:t>
                      </a:r>
                      <a:r>
                        <a:rPr lang="en-GB" baseline="-25000" dirty="0" smtClean="0"/>
                        <a:t>18</a:t>
                      </a:r>
                      <a:endParaRPr lang="en-GB" baseline="-25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08037"/>
            <a:ext cx="8596668" cy="1729672"/>
          </a:xfrm>
        </p:spPr>
        <p:txBody>
          <a:bodyPr>
            <a:normAutofit/>
          </a:bodyPr>
          <a:lstStyle/>
          <a:p>
            <a:r>
              <a:rPr lang="en-GB" dirty="0" smtClean="0"/>
              <a:t>Alkynes </a:t>
            </a:r>
            <a:r>
              <a:rPr lang="en-GB" dirty="0" smtClean="0">
                <a:sym typeface="Wingdings"/>
              </a:rPr>
              <a:t> triple bond  the least stable bond</a:t>
            </a:r>
          </a:p>
          <a:p>
            <a:r>
              <a:rPr lang="en-GB" dirty="0" smtClean="0">
                <a:sym typeface="Wingdings"/>
              </a:rPr>
              <a:t>For every triple bond -4 H</a:t>
            </a:r>
          </a:p>
          <a:p>
            <a:r>
              <a:rPr lang="en-GB" b="1" dirty="0" smtClean="0">
                <a:sym typeface="Wingdings"/>
              </a:rPr>
              <a:t>No </a:t>
            </a:r>
            <a:r>
              <a:rPr lang="en-GB" b="1" dirty="0" err="1" smtClean="0">
                <a:sym typeface="Wingdings"/>
              </a:rPr>
              <a:t>metyne</a:t>
            </a:r>
            <a:r>
              <a:rPr lang="en-GB" b="1" dirty="0" smtClean="0">
                <a:sym typeface="Wingdings"/>
              </a:rPr>
              <a:t>!</a:t>
            </a:r>
          </a:p>
          <a:p>
            <a:r>
              <a:rPr lang="en-GB" dirty="0" smtClean="0">
                <a:sym typeface="Wingdings"/>
              </a:rPr>
              <a:t>Name changes depending on where the triple bond is.</a:t>
            </a:r>
          </a:p>
          <a:p>
            <a:endParaRPr lang="en-GB" dirty="0">
              <a:sym typeface="Wingdings"/>
            </a:endParaRPr>
          </a:p>
          <a:p>
            <a:endParaRPr lang="en-GB" dirty="0"/>
          </a:p>
          <a:p>
            <a:endParaRPr lang="en-GB" dirty="0" smtClean="0">
              <a:sym typeface="Wingdings"/>
            </a:endParaRPr>
          </a:p>
          <a:p>
            <a:endParaRPr lang="en-GB" dirty="0" smtClean="0">
              <a:sym typeface="Wingdings"/>
            </a:endParaRPr>
          </a:p>
          <a:p>
            <a:endParaRPr lang="en-GB" dirty="0" smtClean="0">
              <a:sym typeface="Wingdings"/>
            </a:endParaRPr>
          </a:p>
          <a:p>
            <a:endParaRPr lang="en-GB" dirty="0"/>
          </a:p>
        </p:txBody>
      </p:sp>
      <p:sp>
        <p:nvSpPr>
          <p:cNvPr id="9" name="Tekstvak 8"/>
          <p:cNvSpPr txBox="1"/>
          <p:nvPr/>
        </p:nvSpPr>
        <p:spPr>
          <a:xfrm>
            <a:off x="2179917" y="5448209"/>
            <a:ext cx="27957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3-hexyne, triple bond is in the third place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24371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1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1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500"/>
                            </p:stCondLst>
                            <p:childTnLst>
                              <p:par>
                                <p:cTn id="30" presetID="1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Circles?!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Theory of </a:t>
            </a:r>
            <a:r>
              <a:rPr lang="en-GB" dirty="0" err="1" smtClean="0"/>
              <a:t>Kekulé</a:t>
            </a:r>
            <a:r>
              <a:rPr lang="en-GB" dirty="0"/>
              <a:t> </a:t>
            </a:r>
            <a:r>
              <a:rPr lang="en-GB" dirty="0" smtClean="0">
                <a:sym typeface="Wingdings"/>
              </a:rPr>
              <a:t> snake biting its own tail.</a:t>
            </a:r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3076" name="Picture 4" descr="http://upload.wikimedia.org/wikipedia/commons/thumb/9/94/Cyclooctane-boat-chair-3D-balls.png/640px-Cyclooctane-boat-chair-3D-ball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7384" y="2820306"/>
            <a:ext cx="2479964" cy="256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101" name="Rectangle 85"/>
          <p:cNvSpPr>
            <a:spLocks noChangeArrowheads="1"/>
          </p:cNvSpPr>
          <p:nvPr/>
        </p:nvSpPr>
        <p:spPr bwMode="auto">
          <a:xfrm>
            <a:off x="3075709" y="1149888"/>
            <a:ext cx="121920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900" b="0" i="0" u="none" strike="noStrike" cap="none" normalizeH="0" baseline="0" dirty="0">
                <a:ln>
                  <a:noFill/>
                </a:ln>
                <a:solidFill>
                  <a:srgbClr val="993333"/>
                </a:solidFill>
                <a:effectLst/>
                <a:latin typeface="Arial" charset="0"/>
              </a:rPr>
              <a:t/>
            </a:r>
            <a:br>
              <a:rPr kumimoji="0" lang="nl-NL" altLang="nl-NL" sz="900" b="0" i="0" u="none" strike="noStrike" cap="none" normalizeH="0" baseline="0" dirty="0">
                <a:ln>
                  <a:noFill/>
                </a:ln>
                <a:solidFill>
                  <a:srgbClr val="993333"/>
                </a:solidFill>
                <a:effectLst/>
                <a:latin typeface="Arial" charset="0"/>
              </a:rPr>
            </a:br>
            <a:endParaRPr kumimoji="0" lang="nl-NL" altLang="nl-NL" sz="900" b="0" i="0" u="none" strike="noStrike" cap="none" normalizeH="0" baseline="0" dirty="0">
              <a:ln>
                <a:noFill/>
              </a:ln>
              <a:solidFill>
                <a:srgbClr val="993333"/>
              </a:solidFill>
              <a:effectLst/>
              <a:latin typeface="Arial" charset="0"/>
            </a:endParaRPr>
          </a:p>
        </p:txBody>
      </p:sp>
      <p:pic>
        <p:nvPicPr>
          <p:cNvPr id="3158" name="Picture 86" descr="uroboros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19449" y="3043074"/>
            <a:ext cx="2120042" cy="2115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104" name="Ingekeepte pijl rechts 3103"/>
          <p:cNvSpPr/>
          <p:nvPr/>
        </p:nvSpPr>
        <p:spPr>
          <a:xfrm>
            <a:off x="4975668" y="3657600"/>
            <a:ext cx="1729932" cy="789709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71552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3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3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/>
                                        <p:tgtEl>
                                          <p:spTgt spid="3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3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0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Questions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GB" dirty="0"/>
              <a:t>How many carbon atoms are in butane</a:t>
            </a:r>
          </a:p>
          <a:p>
            <a:pPr marL="171450" indent="-171450">
              <a:buFontTx/>
              <a:buChar char="-"/>
            </a:pPr>
            <a:r>
              <a:rPr lang="en-GB" dirty="0"/>
              <a:t>Which of the following is an alkane?</a:t>
            </a:r>
          </a:p>
          <a:p>
            <a:pPr marL="171450" indent="-171450">
              <a:buFontTx/>
              <a:buChar char="-"/>
            </a:pPr>
            <a:r>
              <a:rPr lang="en-GB" dirty="0"/>
              <a:t>What is the shape of aromatic molecules?</a:t>
            </a:r>
          </a:p>
          <a:p>
            <a:pPr marL="171450" indent="-171450">
              <a:buFontTx/>
              <a:buChar char="-"/>
            </a:pPr>
            <a:r>
              <a:rPr lang="en-GB" dirty="0"/>
              <a:t>Why doesn’t </a:t>
            </a:r>
            <a:r>
              <a:rPr lang="en-GB" dirty="0" err="1"/>
              <a:t>methene</a:t>
            </a:r>
            <a:r>
              <a:rPr lang="en-GB" dirty="0"/>
              <a:t> exist?</a:t>
            </a:r>
          </a:p>
          <a:p>
            <a:pPr marL="171450" indent="-171450">
              <a:buFontTx/>
              <a:buChar char="-"/>
            </a:pPr>
            <a:endParaRPr lang="en-GB" dirty="0"/>
          </a:p>
          <a:p>
            <a:pPr marL="171450" indent="-171450">
              <a:buFontTx/>
              <a:buChar char="-"/>
            </a:pPr>
            <a:r>
              <a:rPr lang="en-GB" dirty="0"/>
              <a:t>Which of the following is the formula of benzene?</a:t>
            </a:r>
          </a:p>
          <a:p>
            <a:pPr marL="171450" indent="-171450">
              <a:buFontTx/>
              <a:buChar char="-"/>
            </a:pPr>
            <a:r>
              <a:rPr lang="en-GB" dirty="0"/>
              <a:t>How many types of bonds does the benzene have?</a:t>
            </a:r>
          </a:p>
          <a:p>
            <a:pPr marL="171450" indent="-171450">
              <a:buFontTx/>
              <a:buChar char="-"/>
            </a:pPr>
            <a:r>
              <a:rPr lang="en-GB" dirty="0"/>
              <a:t>Who discovered the structure of benzene.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005262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113</TotalTime>
  <Words>345</Words>
  <Application>Microsoft Office PowerPoint</Application>
  <PresentationFormat>Custom</PresentationFormat>
  <Paragraphs>141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Facet</vt:lpstr>
      <vt:lpstr>Aromatic Chemistry</vt:lpstr>
      <vt:lpstr>Index</vt:lpstr>
      <vt:lpstr>Hydrocarbon basics</vt:lpstr>
      <vt:lpstr>Hydrocarbon basics: Alkanes</vt:lpstr>
      <vt:lpstr>Hydrocarbon basics: Alkenes</vt:lpstr>
      <vt:lpstr>Hydrocarbon basics: Alkynes</vt:lpstr>
      <vt:lpstr>Circles?!</vt:lpstr>
      <vt:lpstr>Questions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Aromatic Chemistry</dc:title>
  <dc:creator>Mark Koster</dc:creator>
  <cp:lastModifiedBy>Korisnik</cp:lastModifiedBy>
  <cp:revision>20</cp:revision>
  <dcterms:created xsi:type="dcterms:W3CDTF">2016-10-06T11:39:14Z</dcterms:created>
  <dcterms:modified xsi:type="dcterms:W3CDTF">2016-10-12T17:50:56Z</dcterms:modified>
</cp:coreProperties>
</file>